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95"/>
  </p:notesMasterIdLst>
  <p:sldIdLst>
    <p:sldId id="256" r:id="rId2"/>
    <p:sldId id="258" r:id="rId3"/>
    <p:sldId id="261" r:id="rId4"/>
    <p:sldId id="706" r:id="rId5"/>
    <p:sldId id="262" r:id="rId6"/>
    <p:sldId id="266" r:id="rId7"/>
    <p:sldId id="267" r:id="rId8"/>
    <p:sldId id="708" r:id="rId9"/>
    <p:sldId id="707" r:id="rId10"/>
    <p:sldId id="270" r:id="rId11"/>
    <p:sldId id="274" r:id="rId12"/>
    <p:sldId id="277" r:id="rId13"/>
    <p:sldId id="709" r:id="rId14"/>
    <p:sldId id="678" r:id="rId15"/>
    <p:sldId id="691" r:id="rId16"/>
    <p:sldId id="282" r:id="rId17"/>
    <p:sldId id="284" r:id="rId18"/>
    <p:sldId id="285" r:id="rId19"/>
    <p:sldId id="751" r:id="rId20"/>
    <p:sldId id="289" r:id="rId21"/>
    <p:sldId id="292" r:id="rId22"/>
    <p:sldId id="296" r:id="rId23"/>
    <p:sldId id="679" r:id="rId24"/>
    <p:sldId id="692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3" r:id="rId36"/>
    <p:sldId id="316" r:id="rId37"/>
    <p:sldId id="317" r:id="rId38"/>
    <p:sldId id="318" r:id="rId39"/>
    <p:sldId id="323" r:id="rId40"/>
    <p:sldId id="327" r:id="rId41"/>
    <p:sldId id="328" r:id="rId42"/>
    <p:sldId id="329" r:id="rId43"/>
    <p:sldId id="333" r:id="rId44"/>
    <p:sldId id="336" r:id="rId45"/>
    <p:sldId id="337" r:id="rId46"/>
    <p:sldId id="338" r:id="rId47"/>
    <p:sldId id="339" r:id="rId48"/>
    <p:sldId id="342" r:id="rId49"/>
    <p:sldId id="343" r:id="rId50"/>
    <p:sldId id="344" r:id="rId51"/>
    <p:sldId id="345" r:id="rId52"/>
    <p:sldId id="680" r:id="rId53"/>
    <p:sldId id="693" r:id="rId54"/>
    <p:sldId id="673" r:id="rId55"/>
    <p:sldId id="351" r:id="rId56"/>
    <p:sldId id="710" r:id="rId57"/>
    <p:sldId id="704" r:id="rId58"/>
    <p:sldId id="675" r:id="rId59"/>
    <p:sldId id="353" r:id="rId60"/>
    <p:sldId id="354" r:id="rId61"/>
    <p:sldId id="355" r:id="rId62"/>
    <p:sldId id="356" r:id="rId63"/>
    <p:sldId id="359" r:id="rId64"/>
    <p:sldId id="362" r:id="rId65"/>
    <p:sldId id="363" r:id="rId66"/>
    <p:sldId id="364" r:id="rId67"/>
    <p:sldId id="367" r:id="rId68"/>
    <p:sldId id="370" r:id="rId69"/>
    <p:sldId id="371" r:id="rId70"/>
    <p:sldId id="372" r:id="rId71"/>
    <p:sldId id="373" r:id="rId72"/>
    <p:sldId id="374" r:id="rId73"/>
    <p:sldId id="378" r:id="rId74"/>
    <p:sldId id="381" r:id="rId75"/>
    <p:sldId id="382" r:id="rId76"/>
    <p:sldId id="383" r:id="rId77"/>
    <p:sldId id="387" r:id="rId78"/>
    <p:sldId id="681" r:id="rId79"/>
    <p:sldId id="694" r:id="rId80"/>
    <p:sldId id="391" r:id="rId81"/>
    <p:sldId id="392" r:id="rId82"/>
    <p:sldId id="393" r:id="rId83"/>
    <p:sldId id="712" r:id="rId84"/>
    <p:sldId id="711" r:id="rId85"/>
    <p:sldId id="396" r:id="rId86"/>
    <p:sldId id="714" r:id="rId87"/>
    <p:sldId id="713" r:id="rId88"/>
    <p:sldId id="399" r:id="rId89"/>
    <p:sldId id="716" r:id="rId90"/>
    <p:sldId id="715" r:id="rId91"/>
    <p:sldId id="403" r:id="rId92"/>
    <p:sldId id="717" r:id="rId93"/>
    <p:sldId id="404" r:id="rId94"/>
    <p:sldId id="405" r:id="rId95"/>
    <p:sldId id="408" r:id="rId96"/>
    <p:sldId id="409" r:id="rId97"/>
    <p:sldId id="410" r:id="rId98"/>
    <p:sldId id="411" r:id="rId99"/>
    <p:sldId id="412" r:id="rId100"/>
    <p:sldId id="718" r:id="rId101"/>
    <p:sldId id="682" r:id="rId102"/>
    <p:sldId id="695" r:id="rId103"/>
    <p:sldId id="416" r:id="rId104"/>
    <p:sldId id="417" r:id="rId105"/>
    <p:sldId id="418" r:id="rId106"/>
    <p:sldId id="720" r:id="rId107"/>
    <p:sldId id="719" r:id="rId108"/>
    <p:sldId id="422" r:id="rId109"/>
    <p:sldId id="423" r:id="rId110"/>
    <p:sldId id="424" r:id="rId111"/>
    <p:sldId id="721" r:id="rId112"/>
    <p:sldId id="425" r:id="rId113"/>
    <p:sldId id="723" r:id="rId114"/>
    <p:sldId id="722" r:id="rId115"/>
    <p:sldId id="427" r:id="rId116"/>
    <p:sldId id="431" r:id="rId117"/>
    <p:sldId id="432" r:id="rId118"/>
    <p:sldId id="435" r:id="rId119"/>
    <p:sldId id="436" r:id="rId120"/>
    <p:sldId id="725" r:id="rId121"/>
    <p:sldId id="724" r:id="rId122"/>
    <p:sldId id="683" r:id="rId123"/>
    <p:sldId id="696" r:id="rId124"/>
    <p:sldId id="440" r:id="rId125"/>
    <p:sldId id="441" r:id="rId126"/>
    <p:sldId id="442" r:id="rId127"/>
    <p:sldId id="443" r:id="rId128"/>
    <p:sldId id="444" r:id="rId129"/>
    <p:sldId id="445" r:id="rId130"/>
    <p:sldId id="727" r:id="rId131"/>
    <p:sldId id="726" r:id="rId132"/>
    <p:sldId id="728" r:id="rId133"/>
    <p:sldId id="449" r:id="rId134"/>
    <p:sldId id="453" r:id="rId135"/>
    <p:sldId id="454" r:id="rId136"/>
    <p:sldId id="729" r:id="rId137"/>
    <p:sldId id="457" r:id="rId138"/>
    <p:sldId id="458" r:id="rId139"/>
    <p:sldId id="459" r:id="rId140"/>
    <p:sldId id="460" r:id="rId141"/>
    <p:sldId id="461" r:id="rId142"/>
    <p:sldId id="462" r:id="rId143"/>
    <p:sldId id="463" r:id="rId144"/>
    <p:sldId id="464" r:id="rId145"/>
    <p:sldId id="730" r:id="rId146"/>
    <p:sldId id="465" r:id="rId147"/>
    <p:sldId id="466" r:id="rId148"/>
    <p:sldId id="467" r:id="rId149"/>
    <p:sldId id="684" r:id="rId150"/>
    <p:sldId id="697" r:id="rId151"/>
    <p:sldId id="469" r:id="rId152"/>
    <p:sldId id="470" r:id="rId153"/>
    <p:sldId id="471" r:id="rId154"/>
    <p:sldId id="472" r:id="rId155"/>
    <p:sldId id="676" r:id="rId156"/>
    <p:sldId id="750" r:id="rId157"/>
    <p:sldId id="477" r:id="rId158"/>
    <p:sldId id="478" r:id="rId159"/>
    <p:sldId id="482" r:id="rId160"/>
    <p:sldId id="483" r:id="rId161"/>
    <p:sldId id="486" r:id="rId162"/>
    <p:sldId id="487" r:id="rId163"/>
    <p:sldId id="488" r:id="rId164"/>
    <p:sldId id="489" r:id="rId165"/>
    <p:sldId id="492" r:id="rId166"/>
    <p:sldId id="493" r:id="rId167"/>
    <p:sldId id="494" r:id="rId168"/>
    <p:sldId id="495" r:id="rId169"/>
    <p:sldId id="496" r:id="rId170"/>
    <p:sldId id="497" r:id="rId171"/>
    <p:sldId id="498" r:id="rId172"/>
    <p:sldId id="499" r:id="rId173"/>
    <p:sldId id="677" r:id="rId174"/>
    <p:sldId id="502" r:id="rId175"/>
    <p:sldId id="731" r:id="rId176"/>
    <p:sldId id="503" r:id="rId177"/>
    <p:sldId id="504" r:id="rId178"/>
    <p:sldId id="733" r:id="rId179"/>
    <p:sldId id="732" r:id="rId180"/>
    <p:sldId id="509" r:id="rId181"/>
    <p:sldId id="510" r:id="rId182"/>
    <p:sldId id="511" r:id="rId183"/>
    <p:sldId id="734" r:id="rId184"/>
    <p:sldId id="512" r:id="rId185"/>
    <p:sldId id="513" r:id="rId186"/>
    <p:sldId id="514" r:id="rId187"/>
    <p:sldId id="515" r:id="rId188"/>
    <p:sldId id="735" r:id="rId189"/>
    <p:sldId id="516" r:id="rId190"/>
    <p:sldId id="517" r:id="rId191"/>
    <p:sldId id="518" r:id="rId192"/>
    <p:sldId id="685" r:id="rId193"/>
    <p:sldId id="698" r:id="rId194"/>
    <p:sldId id="520" r:id="rId195"/>
    <p:sldId id="521" r:id="rId196"/>
    <p:sldId id="522" r:id="rId197"/>
    <p:sldId id="523" r:id="rId198"/>
    <p:sldId id="526" r:id="rId199"/>
    <p:sldId id="529" r:id="rId200"/>
    <p:sldId id="736" r:id="rId201"/>
    <p:sldId id="530" r:id="rId202"/>
    <p:sldId id="533" r:id="rId203"/>
    <p:sldId id="536" r:id="rId204"/>
    <p:sldId id="537" r:id="rId205"/>
    <p:sldId id="540" r:id="rId206"/>
    <p:sldId id="544" r:id="rId207"/>
    <p:sldId id="737" r:id="rId208"/>
    <p:sldId id="545" r:id="rId209"/>
    <p:sldId id="548" r:id="rId210"/>
    <p:sldId id="686" r:id="rId211"/>
    <p:sldId id="699" r:id="rId212"/>
    <p:sldId id="552" r:id="rId213"/>
    <p:sldId id="738" r:id="rId214"/>
    <p:sldId id="553" r:id="rId215"/>
    <p:sldId id="554" r:id="rId216"/>
    <p:sldId id="555" r:id="rId217"/>
    <p:sldId id="558" r:id="rId218"/>
    <p:sldId id="559" r:id="rId219"/>
    <p:sldId id="560" r:id="rId220"/>
    <p:sldId id="563" r:id="rId221"/>
    <p:sldId id="564" r:id="rId222"/>
    <p:sldId id="567" r:id="rId223"/>
    <p:sldId id="568" r:id="rId224"/>
    <p:sldId id="740" r:id="rId225"/>
    <p:sldId id="739" r:id="rId226"/>
    <p:sldId id="571" r:id="rId227"/>
    <p:sldId id="574" r:id="rId228"/>
    <p:sldId id="577" r:id="rId229"/>
    <p:sldId id="687" r:id="rId230"/>
    <p:sldId id="700" r:id="rId231"/>
    <p:sldId id="582" r:id="rId232"/>
    <p:sldId id="583" r:id="rId233"/>
    <p:sldId id="584" r:id="rId234"/>
    <p:sldId id="585" r:id="rId235"/>
    <p:sldId id="588" r:id="rId236"/>
    <p:sldId id="591" r:id="rId237"/>
    <p:sldId id="741" r:id="rId238"/>
    <p:sldId id="592" r:id="rId239"/>
    <p:sldId id="593" r:id="rId240"/>
    <p:sldId id="594" r:id="rId241"/>
    <p:sldId id="595" r:id="rId242"/>
    <p:sldId id="599" r:id="rId243"/>
    <p:sldId id="742" r:id="rId244"/>
    <p:sldId id="600" r:id="rId245"/>
    <p:sldId id="601" r:id="rId246"/>
    <p:sldId id="605" r:id="rId247"/>
    <p:sldId id="608" r:id="rId248"/>
    <p:sldId id="609" r:id="rId249"/>
    <p:sldId id="612" r:id="rId250"/>
    <p:sldId id="613" r:id="rId251"/>
    <p:sldId id="616" r:id="rId252"/>
    <p:sldId id="688" r:id="rId253"/>
    <p:sldId id="701" r:id="rId254"/>
    <p:sldId id="618" r:id="rId255"/>
    <p:sldId id="619" r:id="rId256"/>
    <p:sldId id="620" r:id="rId257"/>
    <p:sldId id="743" r:id="rId258"/>
    <p:sldId id="621" r:id="rId259"/>
    <p:sldId id="625" r:id="rId260"/>
    <p:sldId id="629" r:id="rId261"/>
    <p:sldId id="630" r:id="rId262"/>
    <p:sldId id="633" r:id="rId263"/>
    <p:sldId id="636" r:id="rId264"/>
    <p:sldId id="639" r:id="rId265"/>
    <p:sldId id="640" r:id="rId266"/>
    <p:sldId id="744" r:id="rId267"/>
    <p:sldId id="643" r:id="rId268"/>
    <p:sldId id="644" r:id="rId269"/>
    <p:sldId id="689" r:id="rId270"/>
    <p:sldId id="702" r:id="rId271"/>
    <p:sldId id="648" r:id="rId272"/>
    <p:sldId id="649" r:id="rId273"/>
    <p:sldId id="705" r:id="rId274"/>
    <p:sldId id="652" r:id="rId275"/>
    <p:sldId id="703" r:id="rId276"/>
    <p:sldId id="745" r:id="rId277"/>
    <p:sldId id="653" r:id="rId278"/>
    <p:sldId id="654" r:id="rId279"/>
    <p:sldId id="655" r:id="rId280"/>
    <p:sldId id="746" r:id="rId281"/>
    <p:sldId id="658" r:id="rId282"/>
    <p:sldId id="659" r:id="rId283"/>
    <p:sldId id="660" r:id="rId284"/>
    <p:sldId id="748" r:id="rId285"/>
    <p:sldId id="747" r:id="rId286"/>
    <p:sldId id="665" r:id="rId287"/>
    <p:sldId id="666" r:id="rId288"/>
    <p:sldId id="669" r:id="rId289"/>
    <p:sldId id="670" r:id="rId290"/>
    <p:sldId id="671" r:id="rId291"/>
    <p:sldId id="749" r:id="rId292"/>
    <p:sldId id="672" r:id="rId293"/>
    <p:sldId id="690" r:id="rId29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6"/>
      <p:bold r:id="rId297"/>
      <p:italic r:id="rId298"/>
      <p:boldItalic r:id="rId29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2A"/>
    <a:srgbClr val="1D5261"/>
    <a:srgbClr val="39A4C1"/>
    <a:srgbClr val="FCFEFE"/>
    <a:srgbClr val="C9E7EF"/>
    <a:srgbClr val="EBF6F9"/>
    <a:srgbClr val="C9EFED"/>
    <a:srgbClr val="3391AB"/>
    <a:srgbClr val="77C2D7"/>
    <a:srgbClr val="544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86395" autoAdjust="0"/>
  </p:normalViewPr>
  <p:slideViewPr>
    <p:cSldViewPr>
      <p:cViewPr varScale="1">
        <p:scale>
          <a:sx n="116" d="100"/>
          <a:sy n="116" d="100"/>
        </p:scale>
        <p:origin x="39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font" Target="fonts/font4.fntdata"/><Relationship Id="rId303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tableStyles" Target="tableStyle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slide" Target="slides/slide291.xml"/><Relationship Id="rId297" Type="http://schemas.openxmlformats.org/officeDocument/2006/relationships/font" Target="fonts/font2.fntdata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font" Target="fonts/font3.fntdata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font" Target="fonts/font1.fntdata"/><Relationship Id="rId300" Type="http://schemas.openxmlformats.org/officeDocument/2006/relationships/commentAuthors" Target="commentAuthor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rgbClr val="E6F4F7"/>
            </a:gs>
            <a:gs pos="38000">
              <a:srgbClr val="F6FB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75000"/>
              </a:lnSpc>
              <a:defRPr sz="7200" b="1" baseline="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340" y="361950"/>
            <a:ext cx="8201320" cy="1066800"/>
          </a:xfrm>
        </p:spPr>
        <p:txBody>
          <a:bodyPr/>
          <a:lstStyle>
            <a:lvl1pPr marL="801688" indent="-801688" algn="l">
              <a:lnSpc>
                <a:spcPct val="80000"/>
              </a:lnSpc>
              <a:tabLst>
                <a:tab pos="801688" algn="l"/>
              </a:tabLst>
              <a:defRPr sz="4500" baseline="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809750"/>
            <a:ext cx="6629400" cy="3013472"/>
          </a:xfrm>
        </p:spPr>
        <p:txBody>
          <a:bodyPr/>
          <a:lstStyle>
            <a:lvl1pPr marL="457200" indent="-45720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</a:tabLst>
              <a:defRPr b="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38350"/>
            <a:ext cx="7758260" cy="1066800"/>
          </a:xfrm>
        </p:spPr>
        <p:txBody>
          <a:bodyPr/>
          <a:lstStyle>
            <a:lvl1pPr marL="914400" indent="-914400" algn="l">
              <a:lnSpc>
                <a:spcPct val="80000"/>
              </a:lnSpc>
              <a:tabLst>
                <a:tab pos="914400" algn="l"/>
              </a:tabLst>
              <a:defRPr sz="4500" b="1" baseline="0">
                <a:solidFill>
                  <a:srgbClr val="1D5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rgbClr val="1D5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E0043-D513-4282-AF35-BD2653376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69" y="3638550"/>
            <a:ext cx="2518461" cy="83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E048-2861-499B-8B8D-92BD2ED4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FDBE-1365-47B9-A91C-8A5C231DE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C61A-3D63-4796-9357-27ADD463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1477-5AEE-4576-AE28-5BCF0F0B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B207-70F4-46EC-9A23-F1D5E3F1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9776-339D-491E-9835-6CE621C5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6F4F7"/>
            </a:gs>
            <a:gs pos="38000">
              <a:srgbClr val="F6FB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463278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60" r:id="rId6"/>
    <p:sldLayoutId id="2147483656" r:id="rId7"/>
    <p:sldLayoutId id="214748365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rgbClr val="1D52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1D52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1D52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1D52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1D52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1D52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CDDC-1AB8-4D42-890F-E2520EC8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Matthew 4: Temptation &amp; Early Ministry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91F0F-56EB-413F-91C7-FA79BA23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a.	Jesus preached a message: “Repent, for the kingdom of heaven draws near” (v. 17).</a:t>
            </a:r>
          </a:p>
          <a:p>
            <a:r>
              <a:rPr lang="en-US" dirty="0"/>
              <a:t>b.	Jesus calls </a:t>
            </a:r>
            <a:r>
              <a:rPr lang="en-US" dirty="0">
                <a:solidFill>
                  <a:srgbClr val="39A4C1"/>
                </a:solidFill>
              </a:rPr>
              <a:t>the first disciples </a:t>
            </a:r>
            <a:r>
              <a:rPr lang="en-US" dirty="0"/>
              <a:t>(vv. 18–22).</a:t>
            </a:r>
          </a:p>
          <a:p>
            <a:r>
              <a:rPr lang="en-US" dirty="0"/>
              <a:t>c.	Jesus heals many people and increases His fame (v. 23–25).</a:t>
            </a:r>
          </a:p>
        </p:txBody>
      </p:sp>
    </p:spTree>
    <p:extLst>
      <p:ext uri="{BB962C8B-B14F-4D97-AF65-F5344CB8AC3E}">
        <p14:creationId xmlns:p14="http://schemas.microsoft.com/office/powerpoint/2010/main" val="42671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E0EB5-7408-4A63-BD6E-84AD562B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Romans 12:9–21 again.</a:t>
            </a:r>
          </a:p>
          <a:p>
            <a:endParaRPr lang="en-US" dirty="0"/>
          </a:p>
          <a:p>
            <a:r>
              <a:rPr lang="en-US" dirty="0"/>
              <a:t>Which of these do you find difficult?</a:t>
            </a:r>
          </a:p>
        </p:txBody>
      </p:sp>
    </p:spTree>
    <p:extLst>
      <p:ext uri="{BB962C8B-B14F-4D97-AF65-F5344CB8AC3E}">
        <p14:creationId xmlns:p14="http://schemas.microsoft.com/office/powerpoint/2010/main" val="19501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3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4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27DC-45B0-42B1-BE0E-5639A4C6C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 and the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D0480-0D47-4445-841B-1C725EB8C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553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9403-99DF-400E-8FF6-76E4698D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The duty of Christ to the Law (v. 17)</a:t>
            </a:r>
          </a:p>
        </p:txBody>
      </p:sp>
    </p:spTree>
    <p:extLst>
      <p:ext uri="{BB962C8B-B14F-4D97-AF65-F5344CB8AC3E}">
        <p14:creationId xmlns:p14="http://schemas.microsoft.com/office/powerpoint/2010/main" val="21927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385D-BBF4-4461-B13D-6D621789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Jesus is the </a:t>
            </a:r>
            <a:r>
              <a:rPr lang="en-US" dirty="0">
                <a:solidFill>
                  <a:srgbClr val="39A4C1"/>
                </a:solidFill>
              </a:rPr>
              <a:t>fulfillment</a:t>
            </a:r>
            <a:r>
              <a:rPr lang="en-US" dirty="0"/>
              <a:t> of the Old Testament.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BFBC-D150-43E8-9E9E-F30D562E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He is the righteous </a:t>
            </a:r>
            <a:r>
              <a:rPr lang="en-US" dirty="0">
                <a:solidFill>
                  <a:srgbClr val="39A4C1"/>
                </a:solidFill>
              </a:rPr>
              <a:t>priest</a:t>
            </a:r>
            <a:r>
              <a:rPr lang="en-US" dirty="0"/>
              <a:t> prescribed by the Law.</a:t>
            </a:r>
          </a:p>
        </p:txBody>
      </p:sp>
    </p:spTree>
    <p:extLst>
      <p:ext uri="{BB962C8B-B14F-4D97-AF65-F5344CB8AC3E}">
        <p14:creationId xmlns:p14="http://schemas.microsoft.com/office/powerpoint/2010/main" val="33462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F1A67-7850-473C-A25A-C4EB9205F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again Romans 3.</a:t>
            </a:r>
          </a:p>
          <a:p>
            <a:endParaRPr lang="en-US" dirty="0"/>
          </a:p>
          <a:p>
            <a:r>
              <a:rPr lang="en-US" dirty="0"/>
              <a:t>How did Jesus fulfill the Old Testament Law and prophets?</a:t>
            </a:r>
          </a:p>
        </p:txBody>
      </p:sp>
    </p:spTree>
    <p:extLst>
      <p:ext uri="{BB962C8B-B14F-4D97-AF65-F5344CB8AC3E}">
        <p14:creationId xmlns:p14="http://schemas.microsoft.com/office/powerpoint/2010/main" val="24622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385D-BBF4-4461-B13D-6D621789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Jesus is the </a:t>
            </a:r>
            <a:r>
              <a:rPr lang="en-US" dirty="0">
                <a:solidFill>
                  <a:srgbClr val="39A4C1"/>
                </a:solidFill>
              </a:rPr>
              <a:t>fulfillment</a:t>
            </a:r>
            <a:r>
              <a:rPr lang="en-US" dirty="0"/>
              <a:t> of the Old Testament.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BFBC-D150-43E8-9E9E-F30D562E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He is the righteous </a:t>
            </a:r>
            <a:r>
              <a:rPr lang="en-US" dirty="0">
                <a:solidFill>
                  <a:srgbClr val="39A4C1"/>
                </a:solidFill>
              </a:rPr>
              <a:t>priest</a:t>
            </a:r>
            <a:r>
              <a:rPr lang="en-US" dirty="0"/>
              <a:t> prescribed by the Law.</a:t>
            </a:r>
          </a:p>
          <a:p>
            <a:r>
              <a:rPr lang="en-US" dirty="0"/>
              <a:t>2.	He is the </a:t>
            </a:r>
            <a:r>
              <a:rPr lang="en-US" dirty="0">
                <a:solidFill>
                  <a:srgbClr val="39A4C1"/>
                </a:solidFill>
              </a:rPr>
              <a:t>victory</a:t>
            </a:r>
            <a:r>
              <a:rPr lang="en-US" dirty="0"/>
              <a:t> promised by the prophets.</a:t>
            </a:r>
          </a:p>
          <a:p>
            <a:r>
              <a:rPr lang="en-US" dirty="0"/>
              <a:t>3.	He is the great </a:t>
            </a:r>
            <a:r>
              <a:rPr lang="en-US" dirty="0">
                <a:solidFill>
                  <a:srgbClr val="39A4C1"/>
                </a:solidFill>
              </a:rPr>
              <a:t>teacher</a:t>
            </a:r>
            <a:r>
              <a:rPr lang="en-US" dirty="0"/>
              <a:t> of the Law.</a:t>
            </a:r>
          </a:p>
        </p:txBody>
      </p:sp>
    </p:spTree>
    <p:extLst>
      <p:ext uri="{BB962C8B-B14F-4D97-AF65-F5344CB8AC3E}">
        <p14:creationId xmlns:p14="http://schemas.microsoft.com/office/powerpoint/2010/main" val="36436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B4E0-87E2-4725-9F05-E75231A0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Jesus did not come to </a:t>
            </a:r>
            <a:r>
              <a:rPr lang="en-US" dirty="0">
                <a:solidFill>
                  <a:srgbClr val="39A4C1"/>
                </a:solidFill>
              </a:rPr>
              <a:t>destroy</a:t>
            </a:r>
            <a:r>
              <a:rPr lang="en-US" dirty="0"/>
              <a:t> the Old Testament.</a:t>
            </a:r>
          </a:p>
        </p:txBody>
      </p:sp>
    </p:spTree>
    <p:extLst>
      <p:ext uri="{BB962C8B-B14F-4D97-AF65-F5344CB8AC3E}">
        <p14:creationId xmlns:p14="http://schemas.microsoft.com/office/powerpoint/2010/main" val="440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FF85-93DB-49DA-BF03-74860DEF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	The preservation of the Law (v. 18)</a:t>
            </a:r>
          </a:p>
        </p:txBody>
      </p:sp>
    </p:spTree>
    <p:extLst>
      <p:ext uri="{BB962C8B-B14F-4D97-AF65-F5344CB8AC3E}">
        <p14:creationId xmlns:p14="http://schemas.microsoft.com/office/powerpoint/2010/main" val="18366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3B5D-5D9C-4F7D-B675-99E3A548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sermon’s place in Israel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387D4-3024-45F6-8A6B-DF217082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On the </a:t>
            </a:r>
            <a:r>
              <a:rPr lang="en-US" dirty="0">
                <a:solidFill>
                  <a:srgbClr val="39A4C1"/>
                </a:solidFill>
              </a:rPr>
              <a:t>north</a:t>
            </a:r>
            <a:r>
              <a:rPr lang="en-US" dirty="0"/>
              <a:t> shore of the Sea of Galilee</a:t>
            </a:r>
          </a:p>
          <a:p>
            <a:r>
              <a:rPr lang="en-US" dirty="0"/>
              <a:t>2.	Near the town of </a:t>
            </a:r>
            <a:r>
              <a:rPr lang="en-US" dirty="0">
                <a:solidFill>
                  <a:srgbClr val="39A4C1"/>
                </a:solidFill>
              </a:rPr>
              <a:t>Capernaum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0220-DFAA-4143-BE5B-DD81066B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Law will endure through </a:t>
            </a:r>
            <a:r>
              <a:rPr lang="en-US" dirty="0">
                <a:solidFill>
                  <a:srgbClr val="39A4C1"/>
                </a:solidFill>
              </a:rPr>
              <a:t>this 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8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77A740-77A6-4E1B-9F9D-8C508CEEC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809437"/>
              </p:ext>
            </p:extLst>
          </p:nvPr>
        </p:nvGraphicFramePr>
        <p:xfrm>
          <a:off x="933450" y="1017270"/>
          <a:ext cx="72771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1877786002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1372006877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en-US" sz="9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cheth</a:t>
                      </a:r>
                      <a:endParaRPr lang="en-US" sz="96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48282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he-IL" sz="9600" dirty="0">
                          <a:solidFill>
                            <a:schemeClr val="bg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ח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9600" dirty="0">
                          <a:solidFill>
                            <a:schemeClr val="bg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ה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5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270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6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840F-CF0C-4916-A98A-A3AEFEB7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Law will </a:t>
            </a:r>
            <a:r>
              <a:rPr lang="en-US" dirty="0">
                <a:solidFill>
                  <a:srgbClr val="39A4C1"/>
                </a:solidFill>
              </a:rPr>
              <a:t>end</a:t>
            </a:r>
            <a:r>
              <a:rPr lang="en-US" dirty="0"/>
              <a:t> one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E1FB-55CF-40F8-AB5D-625D9CC0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The Law ends with this age.</a:t>
            </a:r>
          </a:p>
        </p:txBody>
      </p:sp>
    </p:spTree>
    <p:extLst>
      <p:ext uri="{BB962C8B-B14F-4D97-AF65-F5344CB8AC3E}">
        <p14:creationId xmlns:p14="http://schemas.microsoft.com/office/powerpoint/2010/main" val="11844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0CAEB-AFB4-46AC-B14E-E74AC4F5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the Law end?</a:t>
            </a:r>
          </a:p>
        </p:txBody>
      </p:sp>
    </p:spTree>
    <p:extLst>
      <p:ext uri="{BB962C8B-B14F-4D97-AF65-F5344CB8AC3E}">
        <p14:creationId xmlns:p14="http://schemas.microsoft.com/office/powerpoint/2010/main" val="11361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840F-CF0C-4916-A98A-A3AEFEB7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Law will </a:t>
            </a:r>
            <a:r>
              <a:rPr lang="en-US" dirty="0">
                <a:solidFill>
                  <a:srgbClr val="39A4C1"/>
                </a:solidFill>
              </a:rPr>
              <a:t>end</a:t>
            </a:r>
            <a:r>
              <a:rPr lang="en-US" dirty="0"/>
              <a:t> one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E1FB-55CF-40F8-AB5D-625D9CC0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The Law ends with this age.</a:t>
            </a:r>
          </a:p>
          <a:p>
            <a:r>
              <a:rPr lang="en-US" dirty="0"/>
              <a:t>2.	The Law ends with its </a:t>
            </a:r>
            <a:r>
              <a:rPr lang="en-US" dirty="0">
                <a:solidFill>
                  <a:srgbClr val="39A4C1"/>
                </a:solidFill>
              </a:rPr>
              <a:t>fulfillment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7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CCA8-1EAA-402B-9620-EDE39FC4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The Law ends with its </a:t>
            </a:r>
            <a:r>
              <a:rPr lang="en-US" dirty="0">
                <a:solidFill>
                  <a:srgbClr val="39A4C1"/>
                </a:solidFill>
              </a:rPr>
              <a:t>fulfillment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481E-B58F-4950-B70F-3B450FB53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The ceremonial law is fulfilled.</a:t>
            </a:r>
          </a:p>
          <a:p>
            <a:r>
              <a:rPr lang="en-US" dirty="0"/>
              <a:t>b.	The judicial, civil law is fulfilled.</a:t>
            </a:r>
          </a:p>
          <a:p>
            <a:r>
              <a:rPr lang="en-US" dirty="0"/>
              <a:t>c.	The moral law is not yet fulfilled.</a:t>
            </a:r>
          </a:p>
        </p:txBody>
      </p:sp>
    </p:spTree>
    <p:extLst>
      <p:ext uri="{BB962C8B-B14F-4D97-AF65-F5344CB8AC3E}">
        <p14:creationId xmlns:p14="http://schemas.microsoft.com/office/powerpoint/2010/main" val="1193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AE9C-DB8D-40E8-A0D1-81A1AFDE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	Our relationship to the Law (v. 19)</a:t>
            </a:r>
          </a:p>
        </p:txBody>
      </p:sp>
    </p:spTree>
    <p:extLst>
      <p:ext uri="{BB962C8B-B14F-4D97-AF65-F5344CB8AC3E}">
        <p14:creationId xmlns:p14="http://schemas.microsoft.com/office/powerpoint/2010/main" val="42563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D172-EC6F-4B4F-9E0A-2F7D08A8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r>
              <a:rPr lang="en-US" dirty="0"/>
              <a:t>A.	Christians who ignore God’s commands </a:t>
            </a:r>
            <a:r>
              <a:rPr lang="en-US" dirty="0">
                <a:solidFill>
                  <a:srgbClr val="39A4C1"/>
                </a:solidFill>
              </a:rPr>
              <a:t>shame</a:t>
            </a:r>
            <a:r>
              <a:rPr lang="en-US" dirty="0"/>
              <a:t> the kingdom.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3C507-C735-4DC5-A069-992F23F0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25278"/>
            <a:ext cx="6629400" cy="2632472"/>
          </a:xfrm>
        </p:spPr>
        <p:txBody>
          <a:bodyPr/>
          <a:lstStyle/>
          <a:p>
            <a:r>
              <a:rPr lang="en-US" dirty="0"/>
              <a:t>1.	Even the </a:t>
            </a:r>
            <a:r>
              <a:rPr lang="en-US" dirty="0">
                <a:solidFill>
                  <a:srgbClr val="39A4C1"/>
                </a:solidFill>
              </a:rPr>
              <a:t>smallest</a:t>
            </a:r>
            <a:r>
              <a:rPr lang="en-US" dirty="0"/>
              <a:t> laws are important.</a:t>
            </a:r>
          </a:p>
          <a:p>
            <a:r>
              <a:rPr lang="en-US" dirty="0"/>
              <a:t>2.	We must take care how we </a:t>
            </a:r>
            <a:r>
              <a:rPr lang="en-US" dirty="0">
                <a:solidFill>
                  <a:srgbClr val="39A4C1"/>
                </a:solidFill>
              </a:rPr>
              <a:t>teach</a:t>
            </a:r>
            <a:r>
              <a:rPr lang="en-US" dirty="0"/>
              <a:t> others.</a:t>
            </a:r>
          </a:p>
        </p:txBody>
      </p:sp>
    </p:spTree>
    <p:extLst>
      <p:ext uri="{BB962C8B-B14F-4D97-AF65-F5344CB8AC3E}">
        <p14:creationId xmlns:p14="http://schemas.microsoft.com/office/powerpoint/2010/main" val="21400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9287-4D1D-499F-8092-300829F2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Christians who keep and teach God’s commands </a:t>
            </a:r>
            <a:r>
              <a:rPr lang="en-US" dirty="0">
                <a:solidFill>
                  <a:srgbClr val="39A4C1"/>
                </a:solidFill>
              </a:rPr>
              <a:t>honor</a:t>
            </a:r>
            <a:r>
              <a:rPr lang="en-US" dirty="0"/>
              <a:t> the kingdom.</a:t>
            </a:r>
          </a:p>
        </p:txBody>
      </p:sp>
    </p:spTree>
    <p:extLst>
      <p:ext uri="{BB962C8B-B14F-4D97-AF65-F5344CB8AC3E}">
        <p14:creationId xmlns:p14="http://schemas.microsoft.com/office/powerpoint/2010/main" val="3993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C16B-22BD-4271-B907-0DCBA94E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	Righteousness and the Kingdom of Heaven (v. 20)</a:t>
            </a:r>
          </a:p>
        </p:txBody>
      </p:sp>
    </p:spTree>
    <p:extLst>
      <p:ext uri="{BB962C8B-B14F-4D97-AF65-F5344CB8AC3E}">
        <p14:creationId xmlns:p14="http://schemas.microsoft.com/office/powerpoint/2010/main" val="35377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FBE7-9B2F-475D-8909-43091E6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III.	Interpretations of the Sermon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F73D9-39A7-4DFE-BFF6-70BF66222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The </a:t>
            </a:r>
            <a:r>
              <a:rPr lang="en-US" dirty="0">
                <a:solidFill>
                  <a:srgbClr val="39A4C1"/>
                </a:solidFill>
              </a:rPr>
              <a:t>Social Gospel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View</a:t>
            </a:r>
          </a:p>
          <a:p>
            <a:r>
              <a:rPr lang="en-US" dirty="0"/>
              <a:t>B.	The </a:t>
            </a:r>
            <a:r>
              <a:rPr lang="en-US" dirty="0">
                <a:solidFill>
                  <a:srgbClr val="39A4C1"/>
                </a:solidFill>
              </a:rPr>
              <a:t>Future Fulfillment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View</a:t>
            </a:r>
          </a:p>
          <a:p>
            <a:r>
              <a:rPr lang="en-US" dirty="0"/>
              <a:t>C.	The </a:t>
            </a:r>
            <a:r>
              <a:rPr lang="en-US" dirty="0">
                <a:solidFill>
                  <a:srgbClr val="39A4C1"/>
                </a:solidFill>
              </a:rPr>
              <a:t>Mosaic Addendum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View</a:t>
            </a:r>
          </a:p>
          <a:p>
            <a:r>
              <a:rPr lang="en-US" dirty="0"/>
              <a:t>D.	The </a:t>
            </a:r>
            <a:r>
              <a:rPr lang="en-US" dirty="0">
                <a:solidFill>
                  <a:srgbClr val="39A4C1"/>
                </a:solidFill>
              </a:rPr>
              <a:t>Spiritual Citizen</a:t>
            </a:r>
            <a:r>
              <a:rPr lang="en-US" dirty="0"/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32320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23B71-B141-4407-AE30-192116B1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summarize verse 20?</a:t>
            </a:r>
          </a:p>
        </p:txBody>
      </p:sp>
    </p:spTree>
    <p:extLst>
      <p:ext uri="{BB962C8B-B14F-4D97-AF65-F5344CB8AC3E}">
        <p14:creationId xmlns:p14="http://schemas.microsoft.com/office/powerpoint/2010/main" val="27797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C16B-22BD-4271-B907-0DCBA94E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	Righteousness and the Kingdom of Heaven (v. 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BC7D-7947-40DF-81A8-A6691D9CC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We must be </a:t>
            </a:r>
            <a:r>
              <a:rPr lang="en-US" dirty="0">
                <a:solidFill>
                  <a:srgbClr val="39A4C1"/>
                </a:solidFill>
              </a:rPr>
              <a:t>perfectly</a:t>
            </a:r>
            <a:r>
              <a:rPr lang="en-US" dirty="0"/>
              <a:t> righteous to enter the kingdom.</a:t>
            </a:r>
          </a:p>
          <a:p>
            <a:r>
              <a:rPr lang="en-US" dirty="0"/>
              <a:t>B.	We must be </a:t>
            </a:r>
            <a:r>
              <a:rPr lang="en-US" dirty="0">
                <a:solidFill>
                  <a:srgbClr val="39A4C1"/>
                </a:solidFill>
              </a:rPr>
              <a:t>internally</a:t>
            </a:r>
            <a:r>
              <a:rPr lang="en-US" dirty="0"/>
              <a:t> righteous to enter the kingdom.</a:t>
            </a:r>
          </a:p>
        </p:txBody>
      </p:sp>
    </p:spTree>
    <p:extLst>
      <p:ext uri="{BB962C8B-B14F-4D97-AF65-F5344CB8AC3E}">
        <p14:creationId xmlns:p14="http://schemas.microsoft.com/office/powerpoint/2010/main" val="39512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27FD-4C54-4629-BD43-65EF576C4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But I Say to You</a:t>
            </a:r>
            <a:br>
              <a:rPr lang="en-US" dirty="0"/>
            </a:br>
            <a:r>
              <a:rPr lang="en-US" sz="6000" b="0" dirty="0"/>
              <a:t>Part 1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24319-6DF6-4577-BEF9-BAAA742E9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9749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DF81-423D-49C7-9A1F-6E47A0BA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Anger and murder (vv. 21–26)</a:t>
            </a:r>
          </a:p>
        </p:txBody>
      </p:sp>
    </p:spTree>
    <p:extLst>
      <p:ext uri="{BB962C8B-B14F-4D97-AF65-F5344CB8AC3E}">
        <p14:creationId xmlns:p14="http://schemas.microsoft.com/office/powerpoint/2010/main" val="21255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F1B9-802C-488B-881E-4F2AD24A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command </a:t>
            </a:r>
            <a:br>
              <a:rPr lang="en-US" dirty="0"/>
            </a:br>
            <a:r>
              <a:rPr lang="en-US" dirty="0"/>
              <a:t>(vv. 21–22)</a:t>
            </a:r>
          </a:p>
        </p:txBody>
      </p:sp>
    </p:spTree>
    <p:extLst>
      <p:ext uri="{BB962C8B-B14F-4D97-AF65-F5344CB8AC3E}">
        <p14:creationId xmlns:p14="http://schemas.microsoft.com/office/powerpoint/2010/main" val="21991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8CD2-9815-4836-96E8-4903D710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b="1" dirty="0"/>
              <a:t>The statement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Do not murder. Whoever murders will face judgment (cf. Exo. 20:13; Num. 35:30–31).</a:t>
            </a:r>
          </a:p>
        </p:txBody>
      </p:sp>
    </p:spTree>
    <p:extLst>
      <p:ext uri="{BB962C8B-B14F-4D97-AF65-F5344CB8AC3E}">
        <p14:creationId xmlns:p14="http://schemas.microsoft.com/office/powerpoint/2010/main" val="39477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72F4-309F-4E06-A4A7-D790D0D1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</a:t>
            </a:r>
            <a:r>
              <a:rPr lang="en-US" b="1" dirty="0"/>
              <a:t>The misunderstanding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The sin of murder begins with a physical act.</a:t>
            </a:r>
          </a:p>
        </p:txBody>
      </p:sp>
    </p:spTree>
    <p:extLst>
      <p:ext uri="{BB962C8B-B14F-4D97-AF65-F5344CB8AC3E}">
        <p14:creationId xmlns:p14="http://schemas.microsoft.com/office/powerpoint/2010/main" val="195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F440-B70F-417A-BDF0-8F281B83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EF36-9549-48CC-9B18-36200062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We should not entertain unjust </a:t>
            </a:r>
            <a:r>
              <a:rPr lang="en-US" dirty="0">
                <a:solidFill>
                  <a:srgbClr val="39A4C1"/>
                </a:solidFill>
              </a:rPr>
              <a:t>anger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2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AE9F5-99C1-430A-9073-75121418F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we study the sermon?</a:t>
            </a:r>
          </a:p>
        </p:txBody>
      </p:sp>
    </p:spTree>
    <p:extLst>
      <p:ext uri="{BB962C8B-B14F-4D97-AF65-F5344CB8AC3E}">
        <p14:creationId xmlns:p14="http://schemas.microsoft.com/office/powerpoint/2010/main" val="11347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99C25-09A1-4518-9842-8C40926D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Christ’s example mean that it’s OK to attack people?</a:t>
            </a:r>
          </a:p>
          <a:p>
            <a:endParaRPr lang="en-US" dirty="0"/>
          </a:p>
          <a:p>
            <a:r>
              <a:rPr lang="en-US" dirty="0"/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870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F440-B70F-417A-BDF0-8F281B83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EF36-9549-48CC-9B18-362000627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We should not entertain unjust </a:t>
            </a:r>
            <a:r>
              <a:rPr lang="en-US" dirty="0">
                <a:solidFill>
                  <a:srgbClr val="39A4C1"/>
                </a:solidFill>
              </a:rPr>
              <a:t>anger</a:t>
            </a:r>
            <a:r>
              <a:rPr lang="en-US" dirty="0"/>
              <a:t>.</a:t>
            </a:r>
          </a:p>
          <a:p>
            <a:r>
              <a:rPr lang="en-US" dirty="0"/>
              <a:t>b.	We should not dismiss others as </a:t>
            </a:r>
            <a:r>
              <a:rPr lang="en-US" dirty="0">
                <a:solidFill>
                  <a:srgbClr val="39A4C1"/>
                </a:solidFill>
              </a:rPr>
              <a:t>worthless</a:t>
            </a:r>
            <a:r>
              <a:rPr lang="en-US" dirty="0"/>
              <a:t>.</a:t>
            </a:r>
          </a:p>
          <a:p>
            <a:r>
              <a:rPr lang="en-US" dirty="0"/>
              <a:t>c.	We should not tear down others with </a:t>
            </a:r>
            <a:r>
              <a:rPr lang="en-US" dirty="0">
                <a:solidFill>
                  <a:srgbClr val="39A4C1"/>
                </a:solidFill>
              </a:rPr>
              <a:t>insults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0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99C25-09A1-4518-9842-8C40926D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that Jesus’ condemnation of the Pharisees in Matthew 23 is consistent with His teaching in Matthew 5?</a:t>
            </a:r>
          </a:p>
        </p:txBody>
      </p:sp>
    </p:spTree>
    <p:extLst>
      <p:ext uri="{BB962C8B-B14F-4D97-AF65-F5344CB8AC3E}">
        <p14:creationId xmlns:p14="http://schemas.microsoft.com/office/powerpoint/2010/main" val="200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D48F-FFD6-45F0-8452-37200AEB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condemnation (vv. 21–22)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078B-C3BE-4276-9C88-CAC82EB8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	Be angry, and we are in danger of </a:t>
            </a:r>
            <a:r>
              <a:rPr lang="en-US" dirty="0">
                <a:solidFill>
                  <a:srgbClr val="39A4C1"/>
                </a:solidFill>
              </a:rPr>
              <a:t>civil</a:t>
            </a:r>
            <a:r>
              <a:rPr lang="en-US" dirty="0"/>
              <a:t> judgment.</a:t>
            </a:r>
          </a:p>
          <a:p>
            <a:r>
              <a:rPr lang="en-US" dirty="0"/>
              <a:t>2.	Say “</a:t>
            </a:r>
            <a:r>
              <a:rPr lang="en-US" dirty="0" err="1"/>
              <a:t>Raca</a:t>
            </a:r>
            <a:r>
              <a:rPr lang="en-US" dirty="0"/>
              <a:t>,” and we are in danger of the </a:t>
            </a:r>
            <a:r>
              <a:rPr lang="en-US" dirty="0">
                <a:solidFill>
                  <a:srgbClr val="39A4C1"/>
                </a:solidFill>
              </a:rPr>
              <a:t>council</a:t>
            </a:r>
            <a:r>
              <a:rPr lang="en-US" dirty="0"/>
              <a:t>.</a:t>
            </a:r>
          </a:p>
          <a:p>
            <a:r>
              <a:rPr lang="en-US" dirty="0"/>
              <a:t>3.	Say “You fool,” and we are in danger of </a:t>
            </a:r>
            <a:r>
              <a:rPr lang="en-US" dirty="0">
                <a:solidFill>
                  <a:srgbClr val="39A4C1"/>
                </a:solidFill>
              </a:rPr>
              <a:t>hell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247F-858A-4AB6-B9E8-74EB3596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The application </a:t>
            </a:r>
            <a:br>
              <a:rPr lang="en-US" dirty="0"/>
            </a:br>
            <a:r>
              <a:rPr lang="en-US" dirty="0"/>
              <a:t>(vv. 23–26)</a:t>
            </a:r>
          </a:p>
        </p:txBody>
      </p:sp>
    </p:spTree>
    <p:extLst>
      <p:ext uri="{BB962C8B-B14F-4D97-AF65-F5344CB8AC3E}">
        <p14:creationId xmlns:p14="http://schemas.microsoft.com/office/powerpoint/2010/main" val="11018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4A4A-3659-400B-9DCD-63D651D4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Reconcile with offended </a:t>
            </a:r>
            <a:r>
              <a:rPr lang="en-US" dirty="0">
                <a:solidFill>
                  <a:srgbClr val="39A4C1"/>
                </a:solidFill>
              </a:rPr>
              <a:t>brothers</a:t>
            </a:r>
            <a:r>
              <a:rPr lang="en-US" dirty="0"/>
              <a:t> (vv. 23–24).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8A25-931E-49F8-8C06-343E8E48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Don’t ignore </a:t>
            </a:r>
            <a:r>
              <a:rPr lang="en-US" dirty="0">
                <a:solidFill>
                  <a:srgbClr val="39A4C1"/>
                </a:solidFill>
              </a:rPr>
              <a:t>known</a:t>
            </a:r>
            <a:r>
              <a:rPr lang="en-US" dirty="0"/>
              <a:t> conflicts.</a:t>
            </a:r>
          </a:p>
          <a:p>
            <a:r>
              <a:rPr lang="en-US" dirty="0"/>
              <a:t>b.	Reconciliation takes precedence over acts of </a:t>
            </a:r>
            <a:r>
              <a:rPr lang="en-US" dirty="0">
                <a:solidFill>
                  <a:srgbClr val="39A4C1"/>
                </a:solidFill>
              </a:rPr>
              <a:t>worship</a:t>
            </a:r>
            <a:r>
              <a:rPr lang="en-US" dirty="0"/>
              <a:t> or service.</a:t>
            </a:r>
          </a:p>
        </p:txBody>
      </p:sp>
    </p:spTree>
    <p:extLst>
      <p:ext uri="{BB962C8B-B14F-4D97-AF65-F5344CB8AC3E}">
        <p14:creationId xmlns:p14="http://schemas.microsoft.com/office/powerpoint/2010/main" val="32066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006B8-B70B-4DA5-B68B-AE6DAC199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God want us to pause our ministry just to settle a conflict?</a:t>
            </a:r>
          </a:p>
        </p:txBody>
      </p:sp>
    </p:spTree>
    <p:extLst>
      <p:ext uri="{BB962C8B-B14F-4D97-AF65-F5344CB8AC3E}">
        <p14:creationId xmlns:p14="http://schemas.microsoft.com/office/powerpoint/2010/main" val="36107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9EFD-238B-4E61-8DD9-EAD1A51E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Compromise with </a:t>
            </a:r>
            <a:r>
              <a:rPr lang="en-US" dirty="0">
                <a:solidFill>
                  <a:srgbClr val="39A4C1"/>
                </a:solidFill>
              </a:rPr>
              <a:t>adversaries</a:t>
            </a:r>
            <a:r>
              <a:rPr lang="en-US" dirty="0"/>
              <a:t> (vv. 25–26).</a:t>
            </a:r>
          </a:p>
        </p:txBody>
      </p:sp>
    </p:spTree>
    <p:extLst>
      <p:ext uri="{BB962C8B-B14F-4D97-AF65-F5344CB8AC3E}">
        <p14:creationId xmlns:p14="http://schemas.microsoft.com/office/powerpoint/2010/main" val="16385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85D7-C080-444D-A91B-A314181F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	Lust and immorality (vv. 27–30)</a:t>
            </a:r>
          </a:p>
        </p:txBody>
      </p:sp>
    </p:spTree>
    <p:extLst>
      <p:ext uri="{BB962C8B-B14F-4D97-AF65-F5344CB8AC3E}">
        <p14:creationId xmlns:p14="http://schemas.microsoft.com/office/powerpoint/2010/main" val="4473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F425-9456-42FA-9F40-959F9E17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command (v. 27)</a:t>
            </a:r>
          </a:p>
        </p:txBody>
      </p:sp>
    </p:spTree>
    <p:extLst>
      <p:ext uri="{BB962C8B-B14F-4D97-AF65-F5344CB8AC3E}">
        <p14:creationId xmlns:p14="http://schemas.microsoft.com/office/powerpoint/2010/main" val="17337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1E8F-AF86-4B34-84E1-AB2A8966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b="1" dirty="0"/>
              <a:t>The statement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Do not commit adultery (cf. Exo. 20:14; Lev. 20:10).</a:t>
            </a:r>
          </a:p>
        </p:txBody>
      </p:sp>
    </p:spTree>
    <p:extLst>
      <p:ext uri="{BB962C8B-B14F-4D97-AF65-F5344CB8AC3E}">
        <p14:creationId xmlns:p14="http://schemas.microsoft.com/office/powerpoint/2010/main" val="40161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2EDB-9189-4B4E-BF4C-39049ADD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</a:t>
            </a:r>
            <a:r>
              <a:rPr lang="en-US" b="1" dirty="0"/>
              <a:t>The misunderstanding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The sin of adultery begins with a physical act.</a:t>
            </a:r>
          </a:p>
        </p:txBody>
      </p:sp>
    </p:spTree>
    <p:extLst>
      <p:ext uri="{BB962C8B-B14F-4D97-AF65-F5344CB8AC3E}">
        <p14:creationId xmlns:p14="http://schemas.microsoft.com/office/powerpoint/2010/main" val="35161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DD3C-F3E0-4FAE-A997-C573B477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</a:t>
            </a:r>
            <a:r>
              <a:rPr lang="en-US" altLang="ja-JP" b="1" dirty="0"/>
              <a:t>The principle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We should avoid degrading, objectifying </a:t>
            </a:r>
            <a:r>
              <a:rPr lang="en-US" altLang="ja-JP" b="0" dirty="0">
                <a:solidFill>
                  <a:srgbClr val="39A4C1"/>
                </a:solidFill>
              </a:rPr>
              <a:t>lust</a:t>
            </a:r>
            <a:r>
              <a:rPr lang="en-US" altLang="ja-JP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9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9E4D-6708-4467-B2E3-618EB9A6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condemnation (v.</a:t>
            </a:r>
            <a:r>
              <a:rPr lang="en-US" dirty="0"/>
              <a:t> </a:t>
            </a:r>
            <a:r>
              <a:rPr lang="en-US" altLang="ja-JP" dirty="0"/>
              <a:t>28)</a:t>
            </a:r>
          </a:p>
        </p:txBody>
      </p:sp>
    </p:spTree>
    <p:extLst>
      <p:ext uri="{BB962C8B-B14F-4D97-AF65-F5344CB8AC3E}">
        <p14:creationId xmlns:p14="http://schemas.microsoft.com/office/powerpoint/2010/main" val="15422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F1E4-51EC-4C98-BEE6-AC83C42E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The application </a:t>
            </a:r>
            <a:br>
              <a:rPr lang="en-US" altLang="ja-JP" dirty="0"/>
            </a:b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29–30)</a:t>
            </a:r>
          </a:p>
        </p:txBody>
      </p:sp>
    </p:spTree>
    <p:extLst>
      <p:ext uri="{BB962C8B-B14F-4D97-AF65-F5344CB8AC3E}">
        <p14:creationId xmlns:p14="http://schemas.microsoft.com/office/powerpoint/2010/main" val="4348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850E-3F08-4634-9F42-8CB3A9B0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verses 29–30.</a:t>
            </a:r>
          </a:p>
          <a:p>
            <a:endParaRPr lang="en-US" dirty="0"/>
          </a:p>
          <a:p>
            <a:r>
              <a:rPr lang="en-US" dirty="0"/>
              <a:t>Why would Jesus use this kind of violent imagery?</a:t>
            </a:r>
          </a:p>
        </p:txBody>
      </p:sp>
    </p:spTree>
    <p:extLst>
      <p:ext uri="{BB962C8B-B14F-4D97-AF65-F5344CB8AC3E}">
        <p14:creationId xmlns:p14="http://schemas.microsoft.com/office/powerpoint/2010/main" val="13808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1B52-21D3-4C63-9AAF-AA785F8D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Righteousness and spiritual purity are </a:t>
            </a:r>
            <a:r>
              <a:rPr lang="en-US" altLang="ja-JP" dirty="0">
                <a:solidFill>
                  <a:srgbClr val="39A4C1"/>
                </a:solidFill>
              </a:rPr>
              <a:t>vital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1719-EA88-4E41-ADAB-9F4F998A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If we must suffer a loss, let it be </a:t>
            </a:r>
            <a:r>
              <a:rPr lang="en-US" altLang="ja-JP" dirty="0">
                <a:solidFill>
                  <a:srgbClr val="39A4C1"/>
                </a:solidFill>
              </a:rPr>
              <a:t>physical</a:t>
            </a:r>
            <a:r>
              <a:rPr lang="en-US" altLang="ja-JP" dirty="0"/>
              <a:t>. Spiritual loss is the greatest danger.</a:t>
            </a:r>
          </a:p>
        </p:txBody>
      </p:sp>
    </p:spTree>
    <p:extLst>
      <p:ext uri="{BB962C8B-B14F-4D97-AF65-F5344CB8AC3E}">
        <p14:creationId xmlns:p14="http://schemas.microsoft.com/office/powerpoint/2010/main" val="41943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65F5-92EF-4F05-8BA8-A2213D8A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Christ challenges the citizens of His kingdom to </a:t>
            </a:r>
            <a:r>
              <a:rPr lang="en-US" altLang="ja-JP" dirty="0">
                <a:solidFill>
                  <a:srgbClr val="39A4C1"/>
                </a:solidFill>
              </a:rPr>
              <a:t>mortify</a:t>
            </a:r>
            <a:r>
              <a:rPr lang="en-US" altLang="ja-JP" dirty="0"/>
              <a:t> sin.</a:t>
            </a:r>
          </a:p>
        </p:txBody>
      </p:sp>
    </p:spTree>
    <p:extLst>
      <p:ext uri="{BB962C8B-B14F-4D97-AF65-F5344CB8AC3E}">
        <p14:creationId xmlns:p14="http://schemas.microsoft.com/office/powerpoint/2010/main" val="41423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2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7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09CA-D987-4F7D-B2A0-9AD3EB9CF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But I Say to You</a:t>
            </a:r>
            <a:br>
              <a:rPr lang="en-US" dirty="0"/>
            </a:br>
            <a:r>
              <a:rPr lang="en-US" sz="6000" b="0" dirty="0"/>
              <a:t>Part 2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C89754-1B53-49C9-BB0C-AB1F45B5D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42385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6189-44A7-4130-B0DC-B1079A4E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III. Divorce and adultery (vv.</a:t>
            </a:r>
            <a:r>
              <a:rPr lang="en-US" dirty="0"/>
              <a:t> </a:t>
            </a:r>
            <a:r>
              <a:rPr lang="en-US" altLang="ja-JP" dirty="0"/>
              <a:t>31–32)</a:t>
            </a:r>
          </a:p>
        </p:txBody>
      </p:sp>
    </p:spTree>
    <p:extLst>
      <p:ext uri="{BB962C8B-B14F-4D97-AF65-F5344CB8AC3E}">
        <p14:creationId xmlns:p14="http://schemas.microsoft.com/office/powerpoint/2010/main" val="34225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5103-8840-44D2-AB3A-A1E69E00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The command (v.</a:t>
            </a:r>
            <a:r>
              <a:rPr lang="en-US" dirty="0"/>
              <a:t> </a:t>
            </a:r>
            <a:r>
              <a:rPr lang="en-US" altLang="ja-JP" dirty="0"/>
              <a:t>31)</a:t>
            </a:r>
          </a:p>
        </p:txBody>
      </p:sp>
    </p:spTree>
    <p:extLst>
      <p:ext uri="{BB962C8B-B14F-4D97-AF65-F5344CB8AC3E}">
        <p14:creationId xmlns:p14="http://schemas.microsoft.com/office/powerpoint/2010/main" val="42711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8BA0-8F94-4CF5-9146-8412F114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38350"/>
            <a:ext cx="7758260" cy="1066800"/>
          </a:xfrm>
        </p:spPr>
        <p:txBody>
          <a:bodyPr/>
          <a:lstStyle/>
          <a:p>
            <a:r>
              <a:rPr lang="en-US" altLang="ja-JP" dirty="0"/>
              <a:t>1.	</a:t>
            </a:r>
            <a:r>
              <a:rPr lang="en-US" altLang="ja-JP" b="1" dirty="0"/>
              <a:t>The statement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If a man divorces his wife, he must give her a certificate of divorcement (cf.</a:t>
            </a:r>
            <a:r>
              <a:rPr lang="en-US" b="0" dirty="0"/>
              <a:t> </a:t>
            </a:r>
            <a:r>
              <a:rPr lang="en-US" altLang="ja-JP" b="0" dirty="0"/>
              <a:t>Deut.</a:t>
            </a:r>
            <a:r>
              <a:rPr lang="en-US" b="0" dirty="0"/>
              <a:t> </a:t>
            </a:r>
            <a:r>
              <a:rPr lang="en-US" altLang="ja-JP" b="0" dirty="0"/>
              <a:t>24:1–4).</a:t>
            </a:r>
          </a:p>
        </p:txBody>
      </p:sp>
    </p:spTree>
    <p:extLst>
      <p:ext uri="{BB962C8B-B14F-4D97-AF65-F5344CB8AC3E}">
        <p14:creationId xmlns:p14="http://schemas.microsoft.com/office/powerpoint/2010/main" val="36617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9001A-7DF9-4E26-A962-55F5366A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75D5-F225-4D40-B18D-0FEEADAD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76350"/>
            <a:ext cx="6629400" cy="3546872"/>
          </a:xfrm>
        </p:spPr>
        <p:txBody>
          <a:bodyPr>
            <a:normAutofit/>
          </a:bodyPr>
          <a:lstStyle/>
          <a:p>
            <a:r>
              <a:rPr lang="en-US" altLang="ja-JP" dirty="0"/>
              <a:t>a.	A husband could divorce his wife over </a:t>
            </a:r>
            <a:r>
              <a:rPr lang="en-US" altLang="ja-JP" i="1" dirty="0" err="1"/>
              <a:t>ervah</a:t>
            </a:r>
            <a:r>
              <a:rPr lang="en-US" altLang="ja-JP" dirty="0"/>
              <a:t>—that is, uncleanness or impropriety.</a:t>
            </a:r>
          </a:p>
          <a:p>
            <a:r>
              <a:rPr lang="en-US" altLang="ja-JP" dirty="0"/>
              <a:t>b.	The certificate required the husband to state a clear </a:t>
            </a:r>
            <a:r>
              <a:rPr lang="en-US" altLang="ja-JP" dirty="0">
                <a:solidFill>
                  <a:srgbClr val="39A4C1"/>
                </a:solidFill>
              </a:rPr>
              <a:t>reason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3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9001A-7DF9-4E26-A962-55F5366A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875D5-F225-4D40-B18D-0FEEADAD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76350"/>
            <a:ext cx="6629400" cy="3546872"/>
          </a:xfrm>
        </p:spPr>
        <p:txBody>
          <a:bodyPr>
            <a:normAutofit/>
          </a:bodyPr>
          <a:lstStyle/>
          <a:p>
            <a:r>
              <a:rPr lang="en-US" altLang="ja-JP" dirty="0"/>
              <a:t>c.	Divorce was </a:t>
            </a:r>
            <a:r>
              <a:rPr lang="en-US" altLang="ja-JP" dirty="0">
                <a:solidFill>
                  <a:srgbClr val="39A4C1"/>
                </a:solidFill>
              </a:rPr>
              <a:t>non-reversible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d.	Divorce was an </a:t>
            </a:r>
            <a:r>
              <a:rPr lang="en-US" altLang="ja-JP" dirty="0">
                <a:solidFill>
                  <a:srgbClr val="39A4C1"/>
                </a:solidFill>
              </a:rPr>
              <a:t>option</a:t>
            </a:r>
            <a:r>
              <a:rPr lang="en-US" altLang="ja-JP" dirty="0"/>
              <a:t>, not a command.</a:t>
            </a:r>
          </a:p>
        </p:txBody>
      </p:sp>
    </p:spTree>
    <p:extLst>
      <p:ext uri="{BB962C8B-B14F-4D97-AF65-F5344CB8AC3E}">
        <p14:creationId xmlns:p14="http://schemas.microsoft.com/office/powerpoint/2010/main" val="2771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F2F2-6583-4259-828D-2DB4B238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</a:t>
            </a:r>
            <a:r>
              <a:rPr lang="en-US" altLang="ja-JP" b="1" dirty="0"/>
              <a:t>The misunderstanding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Divorce is </a:t>
            </a:r>
            <a:r>
              <a:rPr lang="en-US" altLang="ja-JP" b="0" dirty="0">
                <a:solidFill>
                  <a:srgbClr val="39A4C1"/>
                </a:solidFill>
              </a:rPr>
              <a:t>always OK</a:t>
            </a:r>
            <a:r>
              <a:rPr lang="en-US" altLang="ja-JP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b="0" dirty="0"/>
              <a:t>as long as the spouse gives the other a certificate.</a:t>
            </a:r>
          </a:p>
        </p:txBody>
      </p:sp>
    </p:spTree>
    <p:extLst>
      <p:ext uri="{BB962C8B-B14F-4D97-AF65-F5344CB8AC3E}">
        <p14:creationId xmlns:p14="http://schemas.microsoft.com/office/powerpoint/2010/main" val="30891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D2D9-9F74-4410-AA33-092D2368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The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4656-9370-4C61-AD26-E75F34A7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a.	God </a:t>
            </a:r>
            <a:r>
              <a:rPr lang="en-US" altLang="ja-JP" dirty="0">
                <a:solidFill>
                  <a:srgbClr val="39A4C1"/>
                </a:solidFill>
              </a:rPr>
              <a:t>hates</a:t>
            </a:r>
            <a:r>
              <a:rPr lang="en-US" altLang="ja-JP" dirty="0"/>
              <a:t> situations involving divorce (cf.</a:t>
            </a:r>
            <a:r>
              <a:rPr lang="en-US" dirty="0"/>
              <a:t> </a:t>
            </a:r>
            <a:r>
              <a:rPr lang="en-US" altLang="ja-JP" dirty="0"/>
              <a:t>Mal.</a:t>
            </a:r>
            <a:r>
              <a:rPr lang="en-US" dirty="0"/>
              <a:t> </a:t>
            </a:r>
            <a:r>
              <a:rPr lang="en-US" altLang="ja-JP" dirty="0"/>
              <a:t>2:15–16).</a:t>
            </a:r>
          </a:p>
          <a:p>
            <a:r>
              <a:rPr lang="en-US" altLang="ja-JP" dirty="0"/>
              <a:t>b.	Divorce was not part of God’s </a:t>
            </a:r>
            <a:r>
              <a:rPr lang="en-US" altLang="ja-JP" dirty="0">
                <a:solidFill>
                  <a:srgbClr val="39A4C1"/>
                </a:solidFill>
              </a:rPr>
              <a:t>creation</a:t>
            </a:r>
            <a:r>
              <a:rPr lang="en-US" altLang="ja-JP" dirty="0"/>
              <a:t> (Matt.</a:t>
            </a:r>
            <a:r>
              <a:rPr lang="en-US" dirty="0"/>
              <a:t> </a:t>
            </a:r>
            <a:r>
              <a:rPr lang="en-US" altLang="ja-JP" dirty="0"/>
              <a:t>19:4–6).</a:t>
            </a:r>
          </a:p>
          <a:p>
            <a:r>
              <a:rPr lang="en-US" altLang="ja-JP" dirty="0"/>
              <a:t>c.	Divorce violates the picture God intended for marriage.</a:t>
            </a:r>
          </a:p>
        </p:txBody>
      </p:sp>
    </p:spTree>
    <p:extLst>
      <p:ext uri="{BB962C8B-B14F-4D97-AF65-F5344CB8AC3E}">
        <p14:creationId xmlns:p14="http://schemas.microsoft.com/office/powerpoint/2010/main" val="32903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75AC-BB36-4CC7-B1B4-122947C1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condemnation (v.</a:t>
            </a:r>
            <a:r>
              <a:rPr lang="en-US" dirty="0"/>
              <a:t> </a:t>
            </a:r>
            <a:r>
              <a:rPr lang="en-US" altLang="ja-JP" dirty="0"/>
              <a:t>32)</a:t>
            </a:r>
          </a:p>
        </p:txBody>
      </p:sp>
    </p:spTree>
    <p:extLst>
      <p:ext uri="{BB962C8B-B14F-4D97-AF65-F5344CB8AC3E}">
        <p14:creationId xmlns:p14="http://schemas.microsoft.com/office/powerpoint/2010/main" val="2079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0F06-9FAA-4C5F-9E12-55BE3FBE5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Outline of the Sermon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9DAE862-9C05-49CC-909A-47B4B4128B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9992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FDE9-CD0B-4C73-95D1-E4744181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The application (v.</a:t>
            </a:r>
            <a:r>
              <a:rPr lang="en-US" dirty="0"/>
              <a:t> </a:t>
            </a:r>
            <a:r>
              <a:rPr lang="en-US" altLang="ja-JP" dirty="0"/>
              <a:t>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97402-4F1A-4A4E-81AA-ADAE5ACC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Scripture allows for divorce in only two situations—</a:t>
            </a:r>
            <a:r>
              <a:rPr lang="en-US" altLang="ja-JP" dirty="0">
                <a:solidFill>
                  <a:srgbClr val="39A4C1"/>
                </a:solidFill>
              </a:rPr>
              <a:t>adultery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39A4C1"/>
                </a:solidFill>
              </a:rPr>
              <a:t>abandonment</a:t>
            </a:r>
            <a:r>
              <a:rPr lang="en-US" altLang="ja-JP" dirty="0"/>
              <a:t> (cf.</a:t>
            </a:r>
            <a:r>
              <a:rPr lang="en-US" dirty="0"/>
              <a:t> </a:t>
            </a:r>
            <a:r>
              <a:rPr lang="en-US" altLang="ja-JP" dirty="0"/>
              <a:t>Matt.</a:t>
            </a:r>
            <a:r>
              <a:rPr lang="en-US" dirty="0"/>
              <a:t> </a:t>
            </a:r>
            <a:r>
              <a:rPr lang="en-US" altLang="ja-JP" dirty="0"/>
              <a:t>19:9; 1</a:t>
            </a:r>
            <a:r>
              <a:rPr lang="en-US" dirty="0"/>
              <a:t> </a:t>
            </a:r>
            <a:r>
              <a:rPr lang="en-US" altLang="ja-JP" dirty="0"/>
              <a:t>Cor.</a:t>
            </a:r>
            <a:r>
              <a:rPr lang="en-US" dirty="0"/>
              <a:t> </a:t>
            </a:r>
            <a:r>
              <a:rPr lang="en-US" altLang="ja-JP" dirty="0"/>
              <a:t>7:12–15).</a:t>
            </a:r>
          </a:p>
          <a:p>
            <a:r>
              <a:rPr lang="en-US" altLang="ja-JP" dirty="0"/>
              <a:t>2.	Be faithful and pursue grace wherever you are now.</a:t>
            </a:r>
          </a:p>
        </p:txBody>
      </p:sp>
    </p:spTree>
    <p:extLst>
      <p:ext uri="{BB962C8B-B14F-4D97-AF65-F5344CB8AC3E}">
        <p14:creationId xmlns:p14="http://schemas.microsoft.com/office/powerpoint/2010/main" val="5803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7859-FD56-4FFE-99D5-E454BC69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	Oaths and presumption (vv. 33–37)</a:t>
            </a:r>
          </a:p>
        </p:txBody>
      </p:sp>
    </p:spTree>
    <p:extLst>
      <p:ext uri="{BB962C8B-B14F-4D97-AF65-F5344CB8AC3E}">
        <p14:creationId xmlns:p14="http://schemas.microsoft.com/office/powerpoint/2010/main" val="12988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D160-893E-4BFA-AEE0-0BFE885E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command (v. 33)</a:t>
            </a:r>
          </a:p>
        </p:txBody>
      </p:sp>
    </p:spTree>
    <p:extLst>
      <p:ext uri="{BB962C8B-B14F-4D97-AF65-F5344CB8AC3E}">
        <p14:creationId xmlns:p14="http://schemas.microsoft.com/office/powerpoint/2010/main" val="29237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2DC1-2373-4704-B8D6-5E76B991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b="1" dirty="0"/>
              <a:t>The statement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Do not take false oaths. Fulfill the oaths you take.</a:t>
            </a:r>
          </a:p>
        </p:txBody>
      </p:sp>
    </p:spTree>
    <p:extLst>
      <p:ext uri="{BB962C8B-B14F-4D97-AF65-F5344CB8AC3E}">
        <p14:creationId xmlns:p14="http://schemas.microsoft.com/office/powerpoint/2010/main" val="23287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E362-2FD9-4879-AF16-8E9908DF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The misunderstanding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E6B67-E85F-44B0-B3C4-78964BDF4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The command applies only to </a:t>
            </a:r>
            <a:r>
              <a:rPr lang="en-US" dirty="0">
                <a:solidFill>
                  <a:srgbClr val="39A4C1"/>
                </a:solidFill>
              </a:rPr>
              <a:t>legal</a:t>
            </a:r>
            <a:r>
              <a:rPr lang="en-US" dirty="0"/>
              <a:t> settings.</a:t>
            </a:r>
          </a:p>
          <a:p>
            <a:r>
              <a:rPr lang="en-US" dirty="0"/>
              <a:t>b.	We can </a:t>
            </a:r>
            <a:r>
              <a:rPr lang="en-US" dirty="0">
                <a:solidFill>
                  <a:srgbClr val="39A4C1"/>
                </a:solidFill>
              </a:rPr>
              <a:t>avoid</a:t>
            </a:r>
            <a:r>
              <a:rPr lang="en-US" dirty="0"/>
              <a:t> fulfilling an oath if we swear by the wrong thing.</a:t>
            </a:r>
          </a:p>
        </p:txBody>
      </p:sp>
    </p:spTree>
    <p:extLst>
      <p:ext uri="{BB962C8B-B14F-4D97-AF65-F5344CB8AC3E}">
        <p14:creationId xmlns:p14="http://schemas.microsoft.com/office/powerpoint/2010/main" val="30045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8DD8-F189-4B80-B364-AA218023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The Principle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Be </a:t>
            </a:r>
            <a:r>
              <a:rPr lang="en-US" b="0" dirty="0">
                <a:solidFill>
                  <a:srgbClr val="39A4C1"/>
                </a:solidFill>
              </a:rPr>
              <a:t>true</a:t>
            </a:r>
            <a:r>
              <a:rPr lang="en-US" b="0" dirty="0"/>
              <a:t> to others.</a:t>
            </a:r>
          </a:p>
        </p:txBody>
      </p:sp>
    </p:spTree>
    <p:extLst>
      <p:ext uri="{BB962C8B-B14F-4D97-AF65-F5344CB8AC3E}">
        <p14:creationId xmlns:p14="http://schemas.microsoft.com/office/powerpoint/2010/main" val="27704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D019-3583-4938-B8EB-4B92BA7A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application </a:t>
            </a:r>
            <a:br>
              <a:rPr lang="en-US" dirty="0"/>
            </a:br>
            <a:r>
              <a:rPr lang="en-US" dirty="0"/>
              <a:t>(vv. 34–37)</a:t>
            </a:r>
          </a:p>
        </p:txBody>
      </p:sp>
    </p:spTree>
    <p:extLst>
      <p:ext uri="{BB962C8B-B14F-4D97-AF65-F5344CB8AC3E}">
        <p14:creationId xmlns:p14="http://schemas.microsoft.com/office/powerpoint/2010/main" val="42442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445B-CF54-4230-A12D-4E2A3471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Do not swear by God’s domain (vv. 34–35). We all lack His </a:t>
            </a:r>
            <a:r>
              <a:rPr lang="en-US" dirty="0">
                <a:solidFill>
                  <a:srgbClr val="39A4C1"/>
                </a:solidFill>
              </a:rPr>
              <a:t>power</a:t>
            </a:r>
            <a:r>
              <a:rPr lang="en-US" dirty="0"/>
              <a:t> and authority.</a:t>
            </a:r>
          </a:p>
        </p:txBody>
      </p:sp>
    </p:spTree>
    <p:extLst>
      <p:ext uri="{BB962C8B-B14F-4D97-AF65-F5344CB8AC3E}">
        <p14:creationId xmlns:p14="http://schemas.microsoft.com/office/powerpoint/2010/main" val="28723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727B-0774-4F39-84C5-6F820B18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Do not even swear on yourself (v. 36). We are </a:t>
            </a:r>
            <a:r>
              <a:rPr lang="en-US" dirty="0">
                <a:solidFill>
                  <a:srgbClr val="39A4C1"/>
                </a:solidFill>
              </a:rPr>
              <a:t>weak</a:t>
            </a:r>
            <a:r>
              <a:rPr lang="en-US" dirty="0"/>
              <a:t> and prone to failure.</a:t>
            </a:r>
          </a:p>
        </p:txBody>
      </p:sp>
    </p:spTree>
    <p:extLst>
      <p:ext uri="{BB962C8B-B14F-4D97-AF65-F5344CB8AC3E}">
        <p14:creationId xmlns:p14="http://schemas.microsoft.com/office/powerpoint/2010/main" val="39261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95D2-B366-4923-9F1A-A7563ECC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Let your </a:t>
            </a:r>
            <a:r>
              <a:rPr lang="en-US" i="1" dirty="0"/>
              <a:t>yes</a:t>
            </a:r>
            <a:r>
              <a:rPr lang="en-US" dirty="0"/>
              <a:t> be </a:t>
            </a:r>
            <a:r>
              <a:rPr lang="en-US" i="1" dirty="0"/>
              <a:t>yes</a:t>
            </a:r>
            <a:r>
              <a:rPr lang="en-US" dirty="0"/>
              <a:t>, and your </a:t>
            </a:r>
            <a:r>
              <a:rPr lang="en-US" i="1" dirty="0"/>
              <a:t>no</a:t>
            </a:r>
            <a:r>
              <a:rPr lang="en-US" dirty="0"/>
              <a:t> be </a:t>
            </a:r>
            <a:r>
              <a:rPr lang="en-US" i="1" dirty="0"/>
              <a:t>no</a:t>
            </a:r>
            <a:r>
              <a:rPr lang="en-US" dirty="0"/>
              <a:t> (v. 37). Do not perpetuate mistrust or stumble into a serious lie.</a:t>
            </a:r>
          </a:p>
        </p:txBody>
      </p:sp>
    </p:spTree>
    <p:extLst>
      <p:ext uri="{BB962C8B-B14F-4D97-AF65-F5344CB8AC3E}">
        <p14:creationId xmlns:p14="http://schemas.microsoft.com/office/powerpoint/2010/main" val="31760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43E-F09B-48A0-BFA9-25281A3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of the Sermon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57FBA-1B3D-4B15-B11F-35BE1CDA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What citizens of the kingdom </a:t>
            </a:r>
            <a:r>
              <a:rPr lang="en-US" dirty="0">
                <a:solidFill>
                  <a:srgbClr val="39A4C1"/>
                </a:solidFill>
              </a:rPr>
              <a:t>are</a:t>
            </a:r>
            <a:r>
              <a:rPr lang="en-US" dirty="0"/>
              <a:t> (5:3–16)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764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F197-40B6-4859-96FA-5EE88690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V.	Suffering and retribution (vv.</a:t>
            </a:r>
            <a:r>
              <a:rPr lang="en-US" dirty="0"/>
              <a:t> </a:t>
            </a:r>
            <a:r>
              <a:rPr lang="en-US" altLang="ja-JP" dirty="0"/>
              <a:t>38–42)</a:t>
            </a:r>
          </a:p>
        </p:txBody>
      </p:sp>
    </p:spTree>
    <p:extLst>
      <p:ext uri="{BB962C8B-B14F-4D97-AF65-F5344CB8AC3E}">
        <p14:creationId xmlns:p14="http://schemas.microsoft.com/office/powerpoint/2010/main" val="5008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4E7-5031-420A-B274-E727CAC7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command (v. 38)</a:t>
            </a:r>
          </a:p>
        </p:txBody>
      </p:sp>
    </p:spTree>
    <p:extLst>
      <p:ext uri="{BB962C8B-B14F-4D97-AF65-F5344CB8AC3E}">
        <p14:creationId xmlns:p14="http://schemas.microsoft.com/office/powerpoint/2010/main" val="30899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BFD7-6FAC-45B0-BCF0-9DDA429D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b="1" dirty="0"/>
              <a:t>The statement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An eye or tooth lost deserves another (cf. Exo. 21:24; Lev. 24:20; Deut. 19:21).</a:t>
            </a:r>
          </a:p>
        </p:txBody>
      </p:sp>
    </p:spTree>
    <p:extLst>
      <p:ext uri="{BB962C8B-B14F-4D97-AF65-F5344CB8AC3E}">
        <p14:creationId xmlns:p14="http://schemas.microsoft.com/office/powerpoint/2010/main" val="25434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6CAB-83F0-47F5-A603-39C66BDC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40A11-2023-422C-A017-18B16A67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The law </a:t>
            </a:r>
            <a:r>
              <a:rPr lang="en-US" dirty="0">
                <a:solidFill>
                  <a:srgbClr val="39A4C1"/>
                </a:solidFill>
              </a:rPr>
              <a:t>limited</a:t>
            </a:r>
            <a:r>
              <a:rPr lang="en-US" dirty="0"/>
              <a:t> excessive retribution.</a:t>
            </a:r>
          </a:p>
          <a:p>
            <a:r>
              <a:rPr lang="en-US" dirty="0"/>
              <a:t>b.	The law was executed by </a:t>
            </a:r>
            <a:r>
              <a:rPr lang="en-US" dirty="0">
                <a:solidFill>
                  <a:srgbClr val="39A4C1"/>
                </a:solidFill>
              </a:rPr>
              <a:t>judges</a:t>
            </a:r>
            <a:r>
              <a:rPr lang="en-US" dirty="0"/>
              <a:t>, not individuals.</a:t>
            </a:r>
          </a:p>
        </p:txBody>
      </p:sp>
    </p:spTree>
    <p:extLst>
      <p:ext uri="{BB962C8B-B14F-4D97-AF65-F5344CB8AC3E}">
        <p14:creationId xmlns:p14="http://schemas.microsoft.com/office/powerpoint/2010/main" val="7749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646A-E629-4DE0-8F70-EEC42545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</a:t>
            </a:r>
            <a:r>
              <a:rPr lang="en-US" b="1" dirty="0"/>
              <a:t>The misunderstanding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Every offense demands </a:t>
            </a:r>
            <a:r>
              <a:rPr lang="en-US" b="0" dirty="0">
                <a:solidFill>
                  <a:srgbClr val="39A4C1"/>
                </a:solidFill>
              </a:rPr>
              <a:t>vengeance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A385-55CB-4F00-8E63-CCE146BCB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perfect justice look like?</a:t>
            </a:r>
          </a:p>
        </p:txBody>
      </p:sp>
    </p:spTree>
    <p:extLst>
      <p:ext uri="{BB962C8B-B14F-4D97-AF65-F5344CB8AC3E}">
        <p14:creationId xmlns:p14="http://schemas.microsoft.com/office/powerpoint/2010/main" val="33620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826E-507D-40B6-82AE-3CEB57F0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</a:t>
            </a:r>
            <a:r>
              <a:rPr lang="en-US" b="1" dirty="0"/>
              <a:t>The principle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Leave ultimate justice to </a:t>
            </a:r>
            <a:r>
              <a:rPr lang="en-US" b="0" dirty="0">
                <a:solidFill>
                  <a:srgbClr val="39A4C1"/>
                </a:solidFill>
              </a:rPr>
              <a:t>God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4A12-EC70-484C-8D08-837AFDFE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application </a:t>
            </a:r>
            <a:br>
              <a:rPr lang="en-US" altLang="ja-JP" dirty="0"/>
            </a:b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39–42)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82C4-E5E0-4FA0-BDD8-36D33ED3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1.	Don’t retaliate against individuals for personal wrongs (v.</a:t>
            </a:r>
            <a:r>
              <a:rPr lang="en-US" dirty="0"/>
              <a:t> </a:t>
            </a:r>
            <a:r>
              <a:rPr lang="en-US" altLang="ja-JP" dirty="0"/>
              <a:t>39).</a:t>
            </a:r>
          </a:p>
          <a:p>
            <a:r>
              <a:rPr lang="en-US" altLang="ja-JP" dirty="0"/>
              <a:t>2.	Be willing to forgo your </a:t>
            </a:r>
            <a:r>
              <a:rPr lang="en-US" altLang="ja-JP" dirty="0">
                <a:solidFill>
                  <a:srgbClr val="39A4C1"/>
                </a:solidFill>
              </a:rPr>
              <a:t>rights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40).</a:t>
            </a:r>
          </a:p>
          <a:p>
            <a:r>
              <a:rPr lang="en-US" altLang="ja-JP" dirty="0"/>
              <a:t>3.	Go beyond what is </a:t>
            </a:r>
            <a:r>
              <a:rPr lang="en-US" altLang="ja-JP" dirty="0">
                <a:solidFill>
                  <a:srgbClr val="39A4C1"/>
                </a:solidFill>
              </a:rPr>
              <a:t>required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41)</a:t>
            </a:r>
          </a:p>
        </p:txBody>
      </p:sp>
    </p:spTree>
    <p:extLst>
      <p:ext uri="{BB962C8B-B14F-4D97-AF65-F5344CB8AC3E}">
        <p14:creationId xmlns:p14="http://schemas.microsoft.com/office/powerpoint/2010/main" val="463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72BC7-4339-4211-A419-51F2BD7A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gain by giving people more than what they ask?</a:t>
            </a:r>
          </a:p>
        </p:txBody>
      </p:sp>
    </p:spTree>
    <p:extLst>
      <p:ext uri="{BB962C8B-B14F-4D97-AF65-F5344CB8AC3E}">
        <p14:creationId xmlns:p14="http://schemas.microsoft.com/office/powerpoint/2010/main" val="19281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4A12-EC70-484C-8D08-837AFDFE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application </a:t>
            </a:r>
            <a:br>
              <a:rPr lang="en-US" altLang="ja-JP" dirty="0"/>
            </a:b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39–42)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482C4-E5E0-4FA0-BDD8-36D33ED3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1.	Don’t retaliate against individuals for personal wrongs (v.</a:t>
            </a:r>
            <a:r>
              <a:rPr lang="en-US" dirty="0"/>
              <a:t> </a:t>
            </a:r>
            <a:r>
              <a:rPr lang="en-US" altLang="ja-JP" dirty="0"/>
              <a:t>39).</a:t>
            </a:r>
          </a:p>
          <a:p>
            <a:r>
              <a:rPr lang="en-US" altLang="ja-JP" dirty="0"/>
              <a:t>2.	Be willing to forgo your </a:t>
            </a:r>
            <a:r>
              <a:rPr lang="en-US" altLang="ja-JP" dirty="0">
                <a:solidFill>
                  <a:srgbClr val="39A4C1"/>
                </a:solidFill>
              </a:rPr>
              <a:t>rights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40).</a:t>
            </a:r>
          </a:p>
          <a:p>
            <a:r>
              <a:rPr lang="en-US" altLang="ja-JP" dirty="0"/>
              <a:t>3.	Go beyond what is </a:t>
            </a:r>
            <a:r>
              <a:rPr lang="en-US" altLang="ja-JP" dirty="0">
                <a:solidFill>
                  <a:srgbClr val="39A4C1"/>
                </a:solidFill>
              </a:rPr>
              <a:t>required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41).</a:t>
            </a:r>
          </a:p>
          <a:p>
            <a:r>
              <a:rPr lang="en-US" altLang="ja-JP" dirty="0"/>
              <a:t>4.	Show </a:t>
            </a:r>
            <a:r>
              <a:rPr lang="en-US" altLang="ja-JP" dirty="0">
                <a:solidFill>
                  <a:srgbClr val="39A4C1"/>
                </a:solidFill>
              </a:rPr>
              <a:t>self-denial</a:t>
            </a:r>
            <a:r>
              <a:rPr lang="en-US" altLang="ja-JP" dirty="0"/>
              <a:t> for the good of others (v.</a:t>
            </a:r>
            <a:r>
              <a:rPr lang="en-US" dirty="0"/>
              <a:t> </a:t>
            </a:r>
            <a:r>
              <a:rPr lang="en-US" altLang="ja-JP" dirty="0"/>
              <a:t>42).</a:t>
            </a:r>
          </a:p>
        </p:txBody>
      </p:sp>
    </p:spTree>
    <p:extLst>
      <p:ext uri="{BB962C8B-B14F-4D97-AF65-F5344CB8AC3E}">
        <p14:creationId xmlns:p14="http://schemas.microsoft.com/office/powerpoint/2010/main" val="11675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E933-0B4D-44AC-9D0A-51C0C2F5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What citizens of the kingdom </a:t>
            </a:r>
            <a:r>
              <a:rPr lang="en-US" dirty="0">
                <a:solidFill>
                  <a:srgbClr val="39A4C1"/>
                </a:solidFill>
              </a:rPr>
              <a:t>are</a:t>
            </a:r>
            <a:r>
              <a:rPr lang="en-US" dirty="0"/>
              <a:t> (5:3–16)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9F71-ED29-4218-9176-99CC59B1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Our heart-attitudes (vv. 3–10)</a:t>
            </a:r>
            <a:endParaRPr lang="en-US" altLang="ja-JP" dirty="0"/>
          </a:p>
          <a:p>
            <a:r>
              <a:rPr lang="en-US" altLang="ja-JP" dirty="0"/>
              <a:t>2.	Our purpose in this world (vv.</a:t>
            </a:r>
            <a:r>
              <a:rPr lang="en-US" dirty="0"/>
              <a:t> </a:t>
            </a:r>
            <a:r>
              <a:rPr lang="en-US" altLang="ja-JP" dirty="0"/>
              <a:t>11–16)</a:t>
            </a:r>
          </a:p>
        </p:txBody>
      </p:sp>
    </p:spTree>
    <p:extLst>
      <p:ext uri="{BB962C8B-B14F-4D97-AF65-F5344CB8AC3E}">
        <p14:creationId xmlns:p14="http://schemas.microsoft.com/office/powerpoint/2010/main" val="29999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8EDC-C38A-4574-AEF3-30C2AD51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VI.	Enemies and hatred (vv.</a:t>
            </a:r>
            <a:r>
              <a:rPr lang="en-US" dirty="0"/>
              <a:t> </a:t>
            </a:r>
            <a:r>
              <a:rPr lang="en-US" altLang="ja-JP" dirty="0"/>
              <a:t>43–47)</a:t>
            </a:r>
          </a:p>
        </p:txBody>
      </p:sp>
    </p:spTree>
    <p:extLst>
      <p:ext uri="{BB962C8B-B14F-4D97-AF65-F5344CB8AC3E}">
        <p14:creationId xmlns:p14="http://schemas.microsoft.com/office/powerpoint/2010/main" val="30208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B7C7-9AFD-496D-97FA-024630EA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The command (v.</a:t>
            </a:r>
            <a:r>
              <a:rPr lang="en-US" dirty="0"/>
              <a:t> </a:t>
            </a:r>
            <a:r>
              <a:rPr lang="en-US" altLang="ja-JP" dirty="0"/>
              <a:t>43)</a:t>
            </a:r>
          </a:p>
        </p:txBody>
      </p:sp>
    </p:spTree>
    <p:extLst>
      <p:ext uri="{BB962C8B-B14F-4D97-AF65-F5344CB8AC3E}">
        <p14:creationId xmlns:p14="http://schemas.microsoft.com/office/powerpoint/2010/main" val="11317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C8E5-60EC-4203-B81C-E098DB28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</a:t>
            </a:r>
            <a:r>
              <a:rPr lang="en-US" altLang="ja-JP" b="1" dirty="0"/>
              <a:t>The statement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Love your neighbor as yourself </a:t>
            </a:r>
            <a:br>
              <a:rPr lang="en-US" altLang="ja-JP" b="0" dirty="0"/>
            </a:br>
            <a:r>
              <a:rPr lang="en-US" altLang="ja-JP" b="0" dirty="0"/>
              <a:t>(cf.</a:t>
            </a:r>
            <a:r>
              <a:rPr lang="en-US" b="0" dirty="0"/>
              <a:t> </a:t>
            </a:r>
            <a:r>
              <a:rPr lang="en-US" altLang="ja-JP" b="0" dirty="0"/>
              <a:t>Lev.</a:t>
            </a:r>
            <a:r>
              <a:rPr lang="en-US" b="0" dirty="0"/>
              <a:t> </a:t>
            </a:r>
            <a:r>
              <a:rPr lang="en-US" altLang="ja-JP" b="0" dirty="0"/>
              <a:t>19:17–18).</a:t>
            </a:r>
          </a:p>
        </p:txBody>
      </p:sp>
    </p:spTree>
    <p:extLst>
      <p:ext uri="{BB962C8B-B14F-4D97-AF65-F5344CB8AC3E}">
        <p14:creationId xmlns:p14="http://schemas.microsoft.com/office/powerpoint/2010/main" val="24213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86A84-AFCE-4F5E-93B7-16985138D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verse 43 again.</a:t>
            </a:r>
          </a:p>
          <a:p>
            <a:endParaRPr lang="en-US" dirty="0"/>
          </a:p>
          <a:p>
            <a:r>
              <a:rPr lang="en-US" dirty="0"/>
              <a:t>How is the “you’ve heard it said” statement different from the previous five?</a:t>
            </a:r>
          </a:p>
        </p:txBody>
      </p:sp>
    </p:spTree>
    <p:extLst>
      <p:ext uri="{BB962C8B-B14F-4D97-AF65-F5344CB8AC3E}">
        <p14:creationId xmlns:p14="http://schemas.microsoft.com/office/powerpoint/2010/main" val="14759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372E-8719-4883-AF7C-16688511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</a:t>
            </a:r>
            <a:r>
              <a:rPr lang="en-US" altLang="ja-JP" b="1" dirty="0"/>
              <a:t>The misunderstanding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>
                <a:solidFill>
                  <a:srgbClr val="39A4C1"/>
                </a:solidFill>
              </a:rPr>
              <a:t>Hate</a:t>
            </a:r>
            <a:r>
              <a:rPr lang="en-US" altLang="ja-JP" b="0" dirty="0"/>
              <a:t> your enemy.</a:t>
            </a:r>
          </a:p>
        </p:txBody>
      </p:sp>
    </p:spTree>
    <p:extLst>
      <p:ext uri="{BB962C8B-B14F-4D97-AF65-F5344CB8AC3E}">
        <p14:creationId xmlns:p14="http://schemas.microsoft.com/office/powerpoint/2010/main" val="553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180A-C03A-4240-A397-B9821E06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</a:t>
            </a:r>
            <a:r>
              <a:rPr lang="en-US" altLang="ja-JP" b="1" dirty="0"/>
              <a:t>The principle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0" dirty="0"/>
              <a:t>Be a loving neighbor to everyone you </a:t>
            </a:r>
            <a:r>
              <a:rPr lang="en-US" altLang="ja-JP" b="0" dirty="0">
                <a:solidFill>
                  <a:srgbClr val="39A4C1"/>
                </a:solidFill>
              </a:rPr>
              <a:t>meet</a:t>
            </a:r>
            <a:r>
              <a:rPr lang="en-US" altLang="ja-JP" b="0" dirty="0"/>
              <a:t> (cf.</a:t>
            </a:r>
            <a:r>
              <a:rPr lang="en-US" b="0" dirty="0"/>
              <a:t> </a:t>
            </a:r>
            <a:r>
              <a:rPr lang="en-US" altLang="ja-JP" b="0" dirty="0"/>
              <a:t>Luke</a:t>
            </a:r>
            <a:r>
              <a:rPr lang="en-US" b="0" dirty="0"/>
              <a:t> </a:t>
            </a:r>
            <a:r>
              <a:rPr lang="en-US" altLang="ja-JP" b="0" dirty="0"/>
              <a:t>10:25–37).</a:t>
            </a:r>
          </a:p>
        </p:txBody>
      </p:sp>
    </p:spTree>
    <p:extLst>
      <p:ext uri="{BB962C8B-B14F-4D97-AF65-F5344CB8AC3E}">
        <p14:creationId xmlns:p14="http://schemas.microsoft.com/office/powerpoint/2010/main" val="6892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7973-31FE-4349-9D25-B44EA599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application </a:t>
            </a:r>
            <a:br>
              <a:rPr lang="en-US" altLang="ja-JP" dirty="0"/>
            </a:b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44–47)</a:t>
            </a:r>
          </a:p>
        </p:txBody>
      </p:sp>
    </p:spTree>
    <p:extLst>
      <p:ext uri="{BB962C8B-B14F-4D97-AF65-F5344CB8AC3E}">
        <p14:creationId xmlns:p14="http://schemas.microsoft.com/office/powerpoint/2010/main" val="2434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CB8C-B3C8-4558-BA83-142420B3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We should not </a:t>
            </a:r>
            <a:r>
              <a:rPr lang="en-US" altLang="ja-JP" dirty="0">
                <a:solidFill>
                  <a:srgbClr val="39A4C1"/>
                </a:solidFill>
              </a:rPr>
              <a:t>withhold</a:t>
            </a:r>
            <a:r>
              <a:rPr lang="en-US" altLang="ja-JP" dirty="0"/>
              <a:t> love from people because of what they’re like or what they do (v.</a:t>
            </a:r>
            <a:r>
              <a:rPr lang="en-US" dirty="0"/>
              <a:t> </a:t>
            </a:r>
            <a:r>
              <a:rPr lang="en-US" altLang="ja-JP" dirty="0"/>
              <a:t>44).</a:t>
            </a:r>
          </a:p>
        </p:txBody>
      </p:sp>
    </p:spTree>
    <p:extLst>
      <p:ext uri="{BB962C8B-B14F-4D97-AF65-F5344CB8AC3E}">
        <p14:creationId xmlns:p14="http://schemas.microsoft.com/office/powerpoint/2010/main" val="9332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16E8-4BAA-4EFE-B73F-1ED1C7DA0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situations do you find it most difficult to show love?</a:t>
            </a:r>
          </a:p>
        </p:txBody>
      </p:sp>
    </p:spTree>
    <p:extLst>
      <p:ext uri="{BB962C8B-B14F-4D97-AF65-F5344CB8AC3E}">
        <p14:creationId xmlns:p14="http://schemas.microsoft.com/office/powerpoint/2010/main" val="2026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445C-D2A0-4D43-8B4F-FBD16125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We show love to reflect our </a:t>
            </a:r>
            <a:r>
              <a:rPr lang="en-US" altLang="ja-JP" dirty="0">
                <a:solidFill>
                  <a:srgbClr val="39A4C1"/>
                </a:solidFill>
              </a:rPr>
              <a:t>Father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45).</a:t>
            </a:r>
          </a:p>
        </p:txBody>
      </p:sp>
    </p:spTree>
    <p:extLst>
      <p:ext uri="{BB962C8B-B14F-4D97-AF65-F5344CB8AC3E}">
        <p14:creationId xmlns:p14="http://schemas.microsoft.com/office/powerpoint/2010/main" val="29893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43E-F09B-48A0-BFA9-25281A3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of the Sermon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A57FBA-1B3D-4B15-B11F-35BE1CDAB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What citizens of the kingdom </a:t>
            </a:r>
            <a:r>
              <a:rPr lang="en-US" dirty="0">
                <a:solidFill>
                  <a:srgbClr val="39A4C1"/>
                </a:solidFill>
              </a:rPr>
              <a:t>are</a:t>
            </a:r>
            <a:r>
              <a:rPr lang="en-US" dirty="0"/>
              <a:t> (5:3–16)</a:t>
            </a:r>
            <a:endParaRPr lang="en-US" altLang="ja-JP" dirty="0"/>
          </a:p>
          <a:p>
            <a:r>
              <a:rPr lang="en-US" dirty="0"/>
              <a:t>B. What citizens of the kingdom </a:t>
            </a:r>
            <a:r>
              <a:rPr lang="en-US" dirty="0">
                <a:solidFill>
                  <a:srgbClr val="39A4C1"/>
                </a:solidFill>
              </a:rPr>
              <a:t>do</a:t>
            </a:r>
            <a:r>
              <a:rPr lang="en-US" dirty="0"/>
              <a:t> </a:t>
            </a:r>
            <a:r>
              <a:rPr lang="en-US" altLang="ja-JP" dirty="0"/>
              <a:t>(5:17–7:27)</a:t>
            </a:r>
          </a:p>
        </p:txBody>
      </p:sp>
    </p:spTree>
    <p:extLst>
      <p:ext uri="{BB962C8B-B14F-4D97-AF65-F5344CB8AC3E}">
        <p14:creationId xmlns:p14="http://schemas.microsoft.com/office/powerpoint/2010/main" val="24999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96F4-62DE-4374-9E51-5C388AC2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We gain nothing by loving only those that </a:t>
            </a:r>
            <a:r>
              <a:rPr lang="en-US" altLang="ja-JP" dirty="0">
                <a:solidFill>
                  <a:srgbClr val="39A4C1"/>
                </a:solidFill>
              </a:rPr>
              <a:t>love us </a:t>
            </a: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46–47).</a:t>
            </a:r>
          </a:p>
        </p:txBody>
      </p:sp>
    </p:spTree>
    <p:extLst>
      <p:ext uri="{BB962C8B-B14F-4D97-AF65-F5344CB8AC3E}">
        <p14:creationId xmlns:p14="http://schemas.microsoft.com/office/powerpoint/2010/main" val="16710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65F6-01EC-4B37-B1DD-AF3ECA84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	</a:t>
            </a:r>
            <a:r>
              <a:rPr lang="en-US" altLang="ja-JP" b="1" dirty="0"/>
              <a:t>Final Word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We must be </a:t>
            </a:r>
            <a:r>
              <a:rPr lang="en-US" altLang="ja-JP" b="0" dirty="0">
                <a:solidFill>
                  <a:srgbClr val="39A4C1"/>
                </a:solidFill>
              </a:rPr>
              <a:t>perfect</a:t>
            </a:r>
            <a:r>
              <a:rPr lang="en-US" altLang="ja-JP" b="0" dirty="0"/>
              <a:t> like our Father (v.</a:t>
            </a:r>
            <a:r>
              <a:rPr lang="en-US" b="0" dirty="0"/>
              <a:t> </a:t>
            </a:r>
            <a:r>
              <a:rPr lang="en-US" altLang="ja-JP" b="0" dirty="0"/>
              <a:t>48).</a:t>
            </a:r>
          </a:p>
        </p:txBody>
      </p:sp>
    </p:spTree>
    <p:extLst>
      <p:ext uri="{BB962C8B-B14F-4D97-AF65-F5344CB8AC3E}">
        <p14:creationId xmlns:p14="http://schemas.microsoft.com/office/powerpoint/2010/main" val="9281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16CE-ECE6-4840-B2C3-6E11B3621A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Sees Your Piety?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EFAC7-72CC-42E5-A36C-FA8A4939C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9</a:t>
            </a:r>
          </a:p>
        </p:txBody>
      </p:sp>
    </p:spTree>
    <p:extLst>
      <p:ext uri="{BB962C8B-B14F-4D97-AF65-F5344CB8AC3E}">
        <p14:creationId xmlns:p14="http://schemas.microsoft.com/office/powerpoint/2010/main" val="29858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6E50-2C6A-470C-9C72-C9D886D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Godly Piety (v. 1)</a:t>
            </a:r>
          </a:p>
        </p:txBody>
      </p:sp>
    </p:spTree>
    <p:extLst>
      <p:ext uri="{BB962C8B-B14F-4D97-AF65-F5344CB8AC3E}">
        <p14:creationId xmlns:p14="http://schemas.microsoft.com/office/powerpoint/2010/main" val="10691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3665-1A87-428B-ABF5-97FF86F2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Piety is the practice of </a:t>
            </a:r>
            <a:r>
              <a:rPr lang="en-US" dirty="0">
                <a:solidFill>
                  <a:srgbClr val="39A4C1"/>
                </a:solidFill>
              </a:rPr>
              <a:t>righteousness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2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A55F-72B2-4460-88FA-368001DC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We can show two kinds of piety.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44C08-5DA9-4DC0-B2AF-EA580AB5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can focus our piety on </a:t>
            </a:r>
            <a:r>
              <a:rPr lang="en-US" dirty="0">
                <a:solidFill>
                  <a:srgbClr val="39A4C1"/>
                </a:solidFill>
              </a:rPr>
              <a:t>self</a:t>
            </a:r>
            <a:r>
              <a:rPr lang="en-US" dirty="0"/>
              <a:t>.</a:t>
            </a:r>
          </a:p>
          <a:p>
            <a:r>
              <a:rPr lang="en-US" dirty="0"/>
              <a:t>2.	We can focus our piety on </a:t>
            </a:r>
            <a:r>
              <a:rPr lang="en-US" dirty="0">
                <a:solidFill>
                  <a:srgbClr val="39A4C1"/>
                </a:solidFill>
              </a:rPr>
              <a:t>God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2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2C02-A96B-405F-9A56-0CDAA27A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Our motivation determines our </a:t>
            </a:r>
            <a:r>
              <a:rPr lang="en-US" dirty="0">
                <a:solidFill>
                  <a:srgbClr val="39A4C1"/>
                </a:solidFill>
              </a:rPr>
              <a:t>reward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2166-15BB-4AFB-AE86-3C440456E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If we are pious for others to see, we have our reward immediately.</a:t>
            </a:r>
          </a:p>
          <a:p>
            <a:r>
              <a:rPr lang="en-US" dirty="0"/>
              <a:t>2.	If we are pious for God alone, we have an eternal reward.</a:t>
            </a:r>
          </a:p>
        </p:txBody>
      </p:sp>
    </p:spTree>
    <p:extLst>
      <p:ext uri="{BB962C8B-B14F-4D97-AF65-F5344CB8AC3E}">
        <p14:creationId xmlns:p14="http://schemas.microsoft.com/office/powerpoint/2010/main" val="34184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BE13-D5C9-4A96-BB94-FFB3FDED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	Alms—Spending our resources for the good of others (vv. 2–4)</a:t>
            </a:r>
          </a:p>
        </p:txBody>
      </p:sp>
    </p:spTree>
    <p:extLst>
      <p:ext uri="{BB962C8B-B14F-4D97-AF65-F5344CB8AC3E}">
        <p14:creationId xmlns:p14="http://schemas.microsoft.com/office/powerpoint/2010/main" val="39835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B32D-8AB1-4EDB-B2F6-37E68C945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Introduction to the Sermon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F1A598-2C32-4B46-9E0D-9A8809081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2421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641F-1C29-469C-902B-E94D185F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Our relationship to the Law (5:17–48)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CF76-2BAA-4CF8-824F-A181288A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a.	We fulfill it in </a:t>
            </a:r>
            <a:r>
              <a:rPr lang="en-US" altLang="ja-JP" dirty="0">
                <a:solidFill>
                  <a:srgbClr val="39A4C1"/>
                </a:solidFill>
              </a:rPr>
              <a:t>letter</a:t>
            </a:r>
            <a:r>
              <a:rPr lang="en-US" altLang="ja-JP" dirty="0"/>
              <a:t> and in </a:t>
            </a:r>
            <a:r>
              <a:rPr lang="en-US" altLang="ja-JP" dirty="0">
                <a:solidFill>
                  <a:srgbClr val="39A4C1"/>
                </a:solidFill>
              </a:rPr>
              <a:t>spirit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b.	We follow it to </a:t>
            </a:r>
            <a:r>
              <a:rPr lang="en-US" altLang="ja-JP" dirty="0">
                <a:solidFill>
                  <a:srgbClr val="39A4C1"/>
                </a:solidFill>
              </a:rPr>
              <a:t>love others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B2DE-A2CA-4C42-BAAA-5C2DF1B2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our resources?</a:t>
            </a:r>
          </a:p>
          <a:p>
            <a:endParaRPr lang="en-US" dirty="0"/>
          </a:p>
          <a:p>
            <a:r>
              <a:rPr lang="en-US" dirty="0"/>
              <a:t>What can we spend on others, even if we don’t have much money?</a:t>
            </a:r>
          </a:p>
        </p:txBody>
      </p:sp>
    </p:spTree>
    <p:extLst>
      <p:ext uri="{BB962C8B-B14F-4D97-AF65-F5344CB8AC3E}">
        <p14:creationId xmlns:p14="http://schemas.microsoft.com/office/powerpoint/2010/main" val="40937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CA69-E8C5-4C54-A540-DE540051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wrong way to 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2946-D77B-4939-9F23-AB3FF6716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Do not give to </a:t>
            </a:r>
            <a:r>
              <a:rPr lang="en-US" dirty="0">
                <a:solidFill>
                  <a:srgbClr val="39A4C1"/>
                </a:solidFill>
              </a:rPr>
              <a:t>draw attention </a:t>
            </a:r>
            <a:r>
              <a:rPr lang="en-US" dirty="0"/>
              <a:t>(v. 2).</a:t>
            </a:r>
          </a:p>
          <a:p>
            <a:r>
              <a:rPr lang="en-US" dirty="0"/>
              <a:t>2.	Do not give to satisfy </a:t>
            </a:r>
            <a:r>
              <a:rPr lang="en-US" dirty="0">
                <a:solidFill>
                  <a:srgbClr val="39A4C1"/>
                </a:solidFill>
              </a:rPr>
              <a:t>yourself</a:t>
            </a:r>
            <a:r>
              <a:rPr lang="en-US" dirty="0"/>
              <a:t> (v. 3).</a:t>
            </a:r>
          </a:p>
        </p:txBody>
      </p:sp>
    </p:spTree>
    <p:extLst>
      <p:ext uri="{BB962C8B-B14F-4D97-AF65-F5344CB8AC3E}">
        <p14:creationId xmlns:p14="http://schemas.microsoft.com/office/powerpoint/2010/main" val="41856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2609-657A-4F9F-ABAA-BC2A3933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right way to give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F33B-1EC1-491B-A6EA-12CB9F73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Give </a:t>
            </a:r>
            <a:r>
              <a:rPr lang="en-US" dirty="0">
                <a:solidFill>
                  <a:srgbClr val="39A4C1"/>
                </a:solidFill>
              </a:rPr>
              <a:t>privately</a:t>
            </a:r>
            <a:r>
              <a:rPr lang="en-US" dirty="0"/>
              <a:t>.</a:t>
            </a:r>
          </a:p>
          <a:p>
            <a:r>
              <a:rPr lang="en-US" dirty="0"/>
              <a:t>2.	Give </a:t>
            </a:r>
            <a:r>
              <a:rPr lang="en-US" dirty="0">
                <a:solidFill>
                  <a:srgbClr val="39A4C1"/>
                </a:solidFill>
              </a:rPr>
              <a:t>forgetfully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036-EF65-4408-87E0-4116936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	Prayer—communing with our Father </a:t>
            </a:r>
            <a:br>
              <a:rPr lang="en-US" dirty="0"/>
            </a:br>
            <a:r>
              <a:rPr lang="en-US" dirty="0"/>
              <a:t>(vv. 5–15)</a:t>
            </a:r>
          </a:p>
        </p:txBody>
      </p:sp>
    </p:spTree>
    <p:extLst>
      <p:ext uri="{BB962C8B-B14F-4D97-AF65-F5344CB8AC3E}">
        <p14:creationId xmlns:p14="http://schemas.microsoft.com/office/powerpoint/2010/main" val="29929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FB1-4373-4DE3-AE64-DFF568F2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wrong way to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236BC-D98D-458F-B0BB-B2C4FFFA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Do not pray focused on the </a:t>
            </a:r>
            <a:r>
              <a:rPr lang="en-US" dirty="0">
                <a:solidFill>
                  <a:srgbClr val="39A4C1"/>
                </a:solidFill>
              </a:rPr>
              <a:t>people listening</a:t>
            </a:r>
            <a:r>
              <a:rPr lang="en-US" dirty="0"/>
              <a:t> (v. 5).</a:t>
            </a:r>
          </a:p>
          <a:p>
            <a:r>
              <a:rPr lang="en-US" dirty="0"/>
              <a:t>2.	Do not pray focused on the </a:t>
            </a:r>
            <a:r>
              <a:rPr lang="en-US" dirty="0">
                <a:solidFill>
                  <a:srgbClr val="39A4C1"/>
                </a:solidFill>
              </a:rPr>
              <a:t>form</a:t>
            </a:r>
            <a:r>
              <a:rPr lang="en-US" dirty="0"/>
              <a:t> (v. 7).</a:t>
            </a:r>
          </a:p>
        </p:txBody>
      </p:sp>
    </p:spTree>
    <p:extLst>
      <p:ext uri="{BB962C8B-B14F-4D97-AF65-F5344CB8AC3E}">
        <p14:creationId xmlns:p14="http://schemas.microsoft.com/office/powerpoint/2010/main" val="42315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8ECD-CAB1-41AE-9546-855BA37C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right way to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E6F3-10D3-4CB8-93FC-C77D5D66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Pray without </a:t>
            </a:r>
            <a:r>
              <a:rPr lang="en-US" dirty="0">
                <a:solidFill>
                  <a:srgbClr val="39A4C1"/>
                </a:solidFill>
              </a:rPr>
              <a:t>distractions</a:t>
            </a:r>
            <a:r>
              <a:rPr lang="en-US" dirty="0"/>
              <a:t> (v. 6a).</a:t>
            </a:r>
          </a:p>
          <a:p>
            <a:r>
              <a:rPr lang="en-US" dirty="0"/>
              <a:t>2.	Pray appreciating the Father’s </a:t>
            </a:r>
            <a:r>
              <a:rPr lang="en-US" dirty="0">
                <a:solidFill>
                  <a:srgbClr val="39A4C1"/>
                </a:solidFill>
              </a:rPr>
              <a:t>presence</a:t>
            </a:r>
            <a:r>
              <a:rPr lang="en-US" dirty="0"/>
              <a:t> (v. 6b).</a:t>
            </a:r>
          </a:p>
          <a:p>
            <a:r>
              <a:rPr lang="en-US" dirty="0"/>
              <a:t>3.	Pray with </a:t>
            </a:r>
            <a:r>
              <a:rPr lang="en-US" dirty="0">
                <a:solidFill>
                  <a:srgbClr val="39A4C1"/>
                </a:solidFill>
              </a:rPr>
              <a:t>confidence</a:t>
            </a:r>
            <a:r>
              <a:rPr lang="en-US" dirty="0"/>
              <a:t> in your Father (v. 8).</a:t>
            </a:r>
          </a:p>
        </p:txBody>
      </p:sp>
    </p:spTree>
    <p:extLst>
      <p:ext uri="{BB962C8B-B14F-4D97-AF65-F5344CB8AC3E}">
        <p14:creationId xmlns:p14="http://schemas.microsoft.com/office/powerpoint/2010/main" val="23249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66E2-5AE7-4980-8599-A843F077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	Fasting—sacrificing good things for spiritual pursuits (vv. 16–18)</a:t>
            </a:r>
          </a:p>
        </p:txBody>
      </p:sp>
    </p:spTree>
    <p:extLst>
      <p:ext uri="{BB962C8B-B14F-4D97-AF65-F5344CB8AC3E}">
        <p14:creationId xmlns:p14="http://schemas.microsoft.com/office/powerpoint/2010/main" val="3463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D792-5917-4C11-BD33-FCE6643D6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fasting require suffering?</a:t>
            </a:r>
          </a:p>
        </p:txBody>
      </p:sp>
    </p:spTree>
    <p:extLst>
      <p:ext uri="{BB962C8B-B14F-4D97-AF65-F5344CB8AC3E}">
        <p14:creationId xmlns:p14="http://schemas.microsoft.com/office/powerpoint/2010/main" val="14130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C19E-DE97-490F-BFC1-329AED1C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wrong way to fast (v. 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25A2-2125-4A05-8278-BF3DAA64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Do not fast to earn </a:t>
            </a:r>
            <a:r>
              <a:rPr lang="en-US" dirty="0">
                <a:solidFill>
                  <a:srgbClr val="39A4C1"/>
                </a:solidFill>
              </a:rPr>
              <a:t>pity</a:t>
            </a:r>
            <a:r>
              <a:rPr lang="en-US" dirty="0"/>
              <a:t> or admiration.</a:t>
            </a:r>
          </a:p>
          <a:p>
            <a:r>
              <a:rPr lang="en-US" dirty="0"/>
              <a:t>2.	Do not fast out of religious </a:t>
            </a:r>
            <a:r>
              <a:rPr lang="en-US" dirty="0">
                <a:solidFill>
                  <a:srgbClr val="39A4C1"/>
                </a:solidFill>
              </a:rPr>
              <a:t>obligation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6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75AB-1CD5-4AA9-8315-F037495F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right way to fast (vv. 17–18)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2C59-2F9E-44A8-974C-9616E546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should act </a:t>
            </a:r>
            <a:r>
              <a:rPr lang="en-US" dirty="0">
                <a:solidFill>
                  <a:srgbClr val="39A4C1"/>
                </a:solidFill>
              </a:rPr>
              <a:t>normally</a:t>
            </a:r>
            <a:r>
              <a:rPr lang="en-US" dirty="0"/>
              <a:t> when fasting.</a:t>
            </a:r>
          </a:p>
          <a:p>
            <a:r>
              <a:rPr lang="en-US" dirty="0"/>
              <a:t>2.	We should fast to seek our Father.</a:t>
            </a:r>
          </a:p>
        </p:txBody>
      </p:sp>
    </p:spTree>
    <p:extLst>
      <p:ext uri="{BB962C8B-B14F-4D97-AF65-F5344CB8AC3E}">
        <p14:creationId xmlns:p14="http://schemas.microsoft.com/office/powerpoint/2010/main" val="27714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9B880-9A0D-43F0-AF91-09E184FF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The faith behind our devotion (6:1–34)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0F43-B284-446C-BECF-06CC53E0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a.	We serve and worship to </a:t>
            </a:r>
            <a:r>
              <a:rPr lang="en-US" altLang="ja-JP" dirty="0">
                <a:solidFill>
                  <a:srgbClr val="39A4C1"/>
                </a:solidFill>
              </a:rPr>
              <a:t>please God </a:t>
            </a: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1–18).</a:t>
            </a:r>
          </a:p>
          <a:p>
            <a:r>
              <a:rPr lang="en-US" altLang="ja-JP" dirty="0"/>
              <a:t>b.	We lay up treasures in our </a:t>
            </a:r>
            <a:r>
              <a:rPr lang="en-US" altLang="ja-JP" dirty="0">
                <a:solidFill>
                  <a:srgbClr val="39A4C1"/>
                </a:solidFill>
              </a:rPr>
              <a:t>true kingdom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19–24).</a:t>
            </a:r>
          </a:p>
          <a:p>
            <a:r>
              <a:rPr lang="en-US" altLang="ja-JP" dirty="0"/>
              <a:t>c.	We do not </a:t>
            </a:r>
            <a:r>
              <a:rPr lang="en-US" altLang="ja-JP" dirty="0">
                <a:solidFill>
                  <a:srgbClr val="39A4C1"/>
                </a:solidFill>
              </a:rPr>
              <a:t>worry</a:t>
            </a:r>
            <a:r>
              <a:rPr lang="en-US" altLang="ja-JP" dirty="0"/>
              <a:t> like others do (vv.</a:t>
            </a:r>
            <a:r>
              <a:rPr lang="en-US" dirty="0"/>
              <a:t> </a:t>
            </a:r>
            <a:r>
              <a:rPr lang="en-US" altLang="ja-JP" dirty="0"/>
              <a:t>25–34).</a:t>
            </a:r>
          </a:p>
        </p:txBody>
      </p:sp>
    </p:spTree>
    <p:extLst>
      <p:ext uri="{BB962C8B-B14F-4D97-AF65-F5344CB8AC3E}">
        <p14:creationId xmlns:p14="http://schemas.microsoft.com/office/powerpoint/2010/main" val="22437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0470-390D-4F4A-8DA7-BDBE341B5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Lord’s Model of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97BCF-69E8-4E6E-8D5B-BDCA350E7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10</a:t>
            </a:r>
          </a:p>
        </p:txBody>
      </p:sp>
    </p:spTree>
    <p:extLst>
      <p:ext uri="{BB962C8B-B14F-4D97-AF65-F5344CB8AC3E}">
        <p14:creationId xmlns:p14="http://schemas.microsoft.com/office/powerpoint/2010/main" val="38661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97BB-E82F-4A66-9068-5DCAFF7DF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Jesus give us this prayer?</a:t>
            </a:r>
          </a:p>
        </p:txBody>
      </p:sp>
    </p:spTree>
    <p:extLst>
      <p:ext uri="{BB962C8B-B14F-4D97-AF65-F5344CB8AC3E}">
        <p14:creationId xmlns:p14="http://schemas.microsoft.com/office/powerpoint/2010/main" val="31808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AC7F-AC82-493B-A3FE-D7C718E0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</a:t>
            </a:r>
            <a:r>
              <a:rPr lang="en-US" b="1" dirty="0"/>
              <a:t>The purpose</a:t>
            </a:r>
            <a:br>
              <a:rPr lang="en-US" b="1" dirty="0"/>
            </a:br>
            <a:br>
              <a:rPr lang="en-US" dirty="0"/>
            </a:br>
            <a:r>
              <a:rPr lang="en-US" b="0" dirty="0"/>
              <a:t>A model for prayers of our own (v. 9a)</a:t>
            </a:r>
          </a:p>
        </p:txBody>
      </p:sp>
    </p:spTree>
    <p:extLst>
      <p:ext uri="{BB962C8B-B14F-4D97-AF65-F5344CB8AC3E}">
        <p14:creationId xmlns:p14="http://schemas.microsoft.com/office/powerpoint/2010/main" val="6512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A096-DC55-4800-A8C3-A9511248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prayer includes </a:t>
            </a:r>
            <a:r>
              <a:rPr lang="en-US" dirty="0">
                <a:solidFill>
                  <a:srgbClr val="39A4C1"/>
                </a:solidFill>
              </a:rPr>
              <a:t>all elements</a:t>
            </a:r>
            <a:r>
              <a:rPr lang="en-US" dirty="0"/>
              <a:t> of a godly prayer.</a:t>
            </a:r>
          </a:p>
        </p:txBody>
      </p:sp>
    </p:spTree>
    <p:extLst>
      <p:ext uri="{BB962C8B-B14F-4D97-AF65-F5344CB8AC3E}">
        <p14:creationId xmlns:p14="http://schemas.microsoft.com/office/powerpoint/2010/main" val="15541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E7BE-EFC7-498A-A61C-8803E163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prayer reflects godly humility.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AB5E-5521-4777-BDD9-E24D0F765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should pray understanding our </a:t>
            </a:r>
            <a:r>
              <a:rPr lang="en-US" dirty="0">
                <a:solidFill>
                  <a:srgbClr val="39A4C1"/>
                </a:solidFill>
              </a:rPr>
              <a:t>position</a:t>
            </a:r>
            <a:r>
              <a:rPr lang="en-US" dirty="0"/>
              <a:t> as citizens.</a:t>
            </a:r>
            <a:endParaRPr lang="en-US" altLang="ja-JP" dirty="0"/>
          </a:p>
          <a:p>
            <a:r>
              <a:rPr lang="en-US" dirty="0"/>
              <a:t>2.	We should pray understanding our </a:t>
            </a:r>
            <a:r>
              <a:rPr lang="en-US" dirty="0">
                <a:solidFill>
                  <a:srgbClr val="39A4C1"/>
                </a:solidFill>
              </a:rPr>
              <a:t>dependence</a:t>
            </a:r>
            <a:r>
              <a:rPr lang="en-US" dirty="0"/>
              <a:t> as children.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4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C633-0CBB-4E15-A13F-D7B8AD85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The prayer gives us an </a:t>
            </a:r>
            <a:r>
              <a:rPr lang="en-US" dirty="0">
                <a:solidFill>
                  <a:srgbClr val="39A4C1"/>
                </a:solidFill>
              </a:rPr>
              <a:t>example</a:t>
            </a:r>
            <a:r>
              <a:rPr lang="en-US" dirty="0"/>
              <a:t>, not a ritual.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85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6D00-4C95-419A-8807-5BBA79E5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	</a:t>
            </a:r>
            <a:r>
              <a:rPr lang="en-US" b="1" dirty="0"/>
              <a:t>The address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Praising our Father (vv. 9b–10)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53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CC97-65D2-412E-860D-FB1801A8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God’s relationship to us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F5EE-2566-4387-96CE-CB767D05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dirty="0">
                <a:solidFill>
                  <a:srgbClr val="39A4C1"/>
                </a:solidFill>
              </a:rPr>
              <a:t>Love</a:t>
            </a:r>
            <a:r>
              <a:rPr lang="en-US" dirty="0"/>
              <a:t> – He is our Father.</a:t>
            </a:r>
            <a:endParaRPr lang="en-US" altLang="ja-JP" dirty="0"/>
          </a:p>
          <a:p>
            <a:r>
              <a:rPr lang="en-US" dirty="0"/>
              <a:t>2.	</a:t>
            </a:r>
            <a:r>
              <a:rPr lang="en-US" dirty="0">
                <a:solidFill>
                  <a:srgbClr val="39A4C1"/>
                </a:solidFill>
              </a:rPr>
              <a:t>Exaltation</a:t>
            </a:r>
            <a:r>
              <a:rPr lang="en-US" dirty="0"/>
              <a:t> – He is in heaven.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39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7F0E-ED0C-41DE-BAD4-875FE8E2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066800"/>
          </a:xfrm>
        </p:spPr>
        <p:txBody>
          <a:bodyPr/>
          <a:lstStyle/>
          <a:p>
            <a:r>
              <a:rPr lang="en-US" altLang="ja-JP" sz="4200" dirty="0"/>
              <a:t>3.	How we relate to the Judge of the kingdom (7:1–27)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CAADB-3BFE-4FE6-AB68-6B9B3CE7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a.	We judge others only </a:t>
            </a:r>
            <a:r>
              <a:rPr lang="en-US" altLang="ja-JP" dirty="0">
                <a:solidFill>
                  <a:srgbClr val="39A4C1"/>
                </a:solidFill>
              </a:rPr>
              <a:t>with care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1–6).</a:t>
            </a:r>
          </a:p>
          <a:p>
            <a:r>
              <a:rPr lang="en-US" altLang="ja-JP" dirty="0"/>
              <a:t>b.	We take confidence in God’s </a:t>
            </a:r>
            <a:r>
              <a:rPr lang="en-US" altLang="ja-JP" dirty="0">
                <a:solidFill>
                  <a:srgbClr val="39A4C1"/>
                </a:solidFill>
              </a:rPr>
              <a:t>provision</a:t>
            </a:r>
            <a:r>
              <a:rPr lang="en-US" altLang="ja-JP" dirty="0"/>
              <a:t> (vv.</a:t>
            </a:r>
            <a:r>
              <a:rPr lang="en-US" dirty="0"/>
              <a:t> </a:t>
            </a:r>
            <a:r>
              <a:rPr lang="en-US" altLang="ja-JP" dirty="0"/>
              <a:t>7–12).</a:t>
            </a:r>
          </a:p>
          <a:p>
            <a:r>
              <a:rPr lang="en-US" altLang="ja-JP" dirty="0"/>
              <a:t>c.	We choose Christ as our </a:t>
            </a:r>
            <a:r>
              <a:rPr lang="en-US" altLang="ja-JP" dirty="0">
                <a:solidFill>
                  <a:srgbClr val="39A4C1"/>
                </a:solidFill>
              </a:rPr>
              <a:t>foundation</a:t>
            </a:r>
            <a:r>
              <a:rPr lang="en-US" altLang="ja-JP" dirty="0"/>
              <a:t> (vv.</a:t>
            </a:r>
            <a:r>
              <a:rPr lang="en-US" dirty="0"/>
              <a:t> </a:t>
            </a:r>
            <a:r>
              <a:rPr lang="en-US" altLang="ja-JP" dirty="0"/>
              <a:t>13–27).</a:t>
            </a:r>
          </a:p>
        </p:txBody>
      </p:sp>
    </p:spTree>
    <p:extLst>
      <p:ext uri="{BB962C8B-B14F-4D97-AF65-F5344CB8AC3E}">
        <p14:creationId xmlns:p14="http://schemas.microsoft.com/office/powerpoint/2010/main" val="41774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ADC-FFEC-4502-B76B-DEDEFD51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The </a:t>
            </a:r>
            <a:r>
              <a:rPr lang="en-US" dirty="0">
                <a:solidFill>
                  <a:srgbClr val="39A4C1"/>
                </a:solidFill>
              </a:rPr>
              <a:t>praise</a:t>
            </a:r>
            <a:r>
              <a:rPr lang="en-US" dirty="0"/>
              <a:t> due to God’s name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90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49D7-1A70-425F-AC24-533E01AF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The expansion of God’s kingdom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EEE9-815D-4DD2-B307-F38833E4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pray for the </a:t>
            </a:r>
            <a:r>
              <a:rPr lang="en-US" dirty="0">
                <a:solidFill>
                  <a:srgbClr val="39A4C1"/>
                </a:solidFill>
              </a:rPr>
              <a:t>submission</a:t>
            </a:r>
            <a:r>
              <a:rPr lang="en-US" dirty="0"/>
              <a:t> of others to God.</a:t>
            </a:r>
            <a:endParaRPr lang="en-US" altLang="ja-JP" dirty="0"/>
          </a:p>
          <a:p>
            <a:r>
              <a:rPr lang="en-US" dirty="0"/>
              <a:t>2.	We pray for the </a:t>
            </a:r>
            <a:r>
              <a:rPr lang="en-US" dirty="0">
                <a:solidFill>
                  <a:srgbClr val="39A4C1"/>
                </a:solidFill>
              </a:rPr>
              <a:t>reflection</a:t>
            </a:r>
            <a:r>
              <a:rPr lang="en-US" dirty="0"/>
              <a:t> of heaven on earth.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322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8178-68DB-4360-B2A3-65EC68FD4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	The request – Stating our needs (vv. 11–13)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46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4980-2847-40C0-BDA7-BCDAA05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Daily provision (v. 11)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CA26-2AB2-4070-B89E-34172874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pray for our </a:t>
            </a:r>
            <a:r>
              <a:rPr lang="en-US" dirty="0">
                <a:solidFill>
                  <a:srgbClr val="39A4C1"/>
                </a:solidFill>
              </a:rPr>
              <a:t>immediate</a:t>
            </a:r>
            <a:r>
              <a:rPr lang="en-US" dirty="0"/>
              <a:t> needs.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87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788E1-7994-4C94-A7F6-756647C2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being too “efficient”?</a:t>
            </a:r>
          </a:p>
        </p:txBody>
      </p:sp>
    </p:spTree>
    <p:extLst>
      <p:ext uri="{BB962C8B-B14F-4D97-AF65-F5344CB8AC3E}">
        <p14:creationId xmlns:p14="http://schemas.microsoft.com/office/powerpoint/2010/main" val="11017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4980-2847-40C0-BDA7-BCDAA05C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Daily provision (v. 11)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CA26-2AB2-4070-B89E-34172874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pray for our </a:t>
            </a:r>
            <a:r>
              <a:rPr lang="en-US" dirty="0">
                <a:solidFill>
                  <a:srgbClr val="39A4C1"/>
                </a:solidFill>
              </a:rPr>
              <a:t>immediate</a:t>
            </a:r>
            <a:r>
              <a:rPr lang="en-US" dirty="0"/>
              <a:t> needs.</a:t>
            </a:r>
            <a:endParaRPr lang="en-US" altLang="ja-JP" dirty="0"/>
          </a:p>
          <a:p>
            <a:r>
              <a:rPr lang="en-US" dirty="0"/>
              <a:t>2.	We express </a:t>
            </a:r>
            <a:r>
              <a:rPr lang="en-US" dirty="0">
                <a:solidFill>
                  <a:srgbClr val="39A4C1"/>
                </a:solidFill>
              </a:rPr>
              <a:t>faith</a:t>
            </a:r>
            <a:r>
              <a:rPr lang="en-US" dirty="0"/>
              <a:t> in God’s care.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4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6BAB-5A6F-412F-968B-6F6E8E4E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Forgiveness </a:t>
            </a:r>
            <a:br>
              <a:rPr lang="en-US" dirty="0"/>
            </a:br>
            <a:r>
              <a:rPr lang="en-US" dirty="0"/>
              <a:t>(vv. 12, 14–15)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ADF0E-BBB0-4DAD-93F4-F0D37BC5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seek forgiveness from </a:t>
            </a:r>
            <a:r>
              <a:rPr lang="en-US" dirty="0">
                <a:solidFill>
                  <a:srgbClr val="39A4C1"/>
                </a:solidFill>
              </a:rPr>
              <a:t>God</a:t>
            </a:r>
            <a:r>
              <a:rPr lang="en-US" dirty="0"/>
              <a:t>.</a:t>
            </a:r>
            <a:endParaRPr lang="en-US" altLang="ja-JP" dirty="0"/>
          </a:p>
          <a:p>
            <a:r>
              <a:rPr lang="en-US" dirty="0"/>
              <a:t>2.	We offer forgiveness to </a:t>
            </a:r>
            <a:r>
              <a:rPr lang="en-US" dirty="0">
                <a:solidFill>
                  <a:srgbClr val="39A4C1"/>
                </a:solidFill>
              </a:rPr>
              <a:t>others</a:t>
            </a:r>
            <a:r>
              <a:rPr lang="en-US" dirty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10E2-DB0B-4CC6-9EEA-655B3025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Deliverance (v. 13)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C839-9A63-4FF8-BF53-E3C45803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pray that God would help us avoid </a:t>
            </a:r>
            <a:r>
              <a:rPr lang="en-US" dirty="0">
                <a:solidFill>
                  <a:srgbClr val="39A4C1"/>
                </a:solidFill>
              </a:rPr>
              <a:t>temptation</a:t>
            </a:r>
            <a:r>
              <a:rPr lang="en-US" dirty="0"/>
              <a:t>.</a:t>
            </a:r>
          </a:p>
          <a:p>
            <a:r>
              <a:rPr lang="en-US" dirty="0"/>
              <a:t>2.	We pray that God would help us escape </a:t>
            </a:r>
            <a:r>
              <a:rPr lang="en-US" dirty="0">
                <a:solidFill>
                  <a:srgbClr val="39A4C1"/>
                </a:solidFill>
              </a:rPr>
              <a:t>evil</a:t>
            </a:r>
            <a:r>
              <a:rPr lang="en-US" dirty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7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E150-6BE4-4CE1-9B8D-BF747CEA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	A final reminder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5A9FA-3E74-4FCB-9EE1-09E48628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God is </a:t>
            </a:r>
            <a:r>
              <a:rPr lang="en-US" dirty="0">
                <a:solidFill>
                  <a:srgbClr val="39A4C1"/>
                </a:solidFill>
              </a:rPr>
              <a:t>King</a:t>
            </a:r>
            <a:r>
              <a:rPr lang="en-US" dirty="0"/>
              <a:t> forever.</a:t>
            </a:r>
          </a:p>
          <a:p>
            <a:r>
              <a:rPr lang="en-US" dirty="0"/>
              <a:t>B.	God is </a:t>
            </a:r>
            <a:r>
              <a:rPr lang="en-US" dirty="0">
                <a:solidFill>
                  <a:srgbClr val="39A4C1"/>
                </a:solidFill>
              </a:rPr>
              <a:t>able</a:t>
            </a:r>
            <a:r>
              <a:rPr lang="en-US" dirty="0"/>
              <a:t> forever.</a:t>
            </a:r>
          </a:p>
          <a:p>
            <a:r>
              <a:rPr lang="en-US" altLang="ja-JP" dirty="0"/>
              <a:t>C.	God is </a:t>
            </a:r>
            <a:r>
              <a:rPr lang="en-US" altLang="ja-JP" dirty="0">
                <a:solidFill>
                  <a:srgbClr val="39A4C1"/>
                </a:solidFill>
              </a:rPr>
              <a:t>glorified</a:t>
            </a:r>
            <a:r>
              <a:rPr lang="en-US" altLang="ja-JP" dirty="0"/>
              <a:t> forever.</a:t>
            </a:r>
          </a:p>
        </p:txBody>
      </p:sp>
    </p:spTree>
    <p:extLst>
      <p:ext uri="{BB962C8B-B14F-4D97-AF65-F5344CB8AC3E}">
        <p14:creationId xmlns:p14="http://schemas.microsoft.com/office/powerpoint/2010/main" val="17258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2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D4ED-1EE9-4A2B-A33F-F0D8545F3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Treasure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ACF6E-AC1F-49D4-BA18-6C190D590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11</a:t>
            </a:r>
          </a:p>
        </p:txBody>
      </p:sp>
    </p:spTree>
    <p:extLst>
      <p:ext uri="{BB962C8B-B14F-4D97-AF65-F5344CB8AC3E}">
        <p14:creationId xmlns:p14="http://schemas.microsoft.com/office/powerpoint/2010/main" val="2629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40C2-FB19-49C0-A1D5-16DEEF22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The advice for treasure (vv. 19–24)</a:t>
            </a:r>
          </a:p>
        </p:txBody>
      </p:sp>
    </p:spTree>
    <p:extLst>
      <p:ext uri="{BB962C8B-B14F-4D97-AF65-F5344CB8AC3E}">
        <p14:creationId xmlns:p14="http://schemas.microsoft.com/office/powerpoint/2010/main" val="13878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7FC5-3339-493F-AF63-862D984E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</a:t>
            </a:r>
            <a:r>
              <a:rPr lang="en-US" altLang="ja-JP" b="1" dirty="0"/>
              <a:t>The command</a:t>
            </a:r>
            <a:br>
              <a:rPr lang="en-US" altLang="ja-JP" b="1" dirty="0"/>
            </a:br>
            <a:br>
              <a:rPr lang="en-US" altLang="ja-JP" dirty="0"/>
            </a:br>
            <a:r>
              <a:rPr lang="en-US" altLang="ja-JP" b="0" dirty="0"/>
              <a:t>Gather heavenly treasure (vv.</a:t>
            </a:r>
            <a:r>
              <a:rPr lang="en-US" b="0" dirty="0"/>
              <a:t> </a:t>
            </a:r>
            <a:r>
              <a:rPr lang="en-US" altLang="ja-JP" b="0" dirty="0"/>
              <a:t>19–21).</a:t>
            </a:r>
          </a:p>
        </p:txBody>
      </p:sp>
    </p:spTree>
    <p:extLst>
      <p:ext uri="{BB962C8B-B14F-4D97-AF65-F5344CB8AC3E}">
        <p14:creationId xmlns:p14="http://schemas.microsoft.com/office/powerpoint/2010/main" val="31051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4550-47EB-4897-B1EE-84CE2745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Do not amass </a:t>
            </a:r>
            <a:r>
              <a:rPr lang="en-US" altLang="ja-JP" dirty="0">
                <a:solidFill>
                  <a:srgbClr val="39A4C1"/>
                </a:solidFill>
              </a:rPr>
              <a:t>earthly</a:t>
            </a:r>
            <a:r>
              <a:rPr lang="en-US" altLang="ja-JP" dirty="0"/>
              <a:t> treasures.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8577-B2D6-468D-AF28-77E45544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They can decay.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They can be stolen.</a:t>
            </a:r>
          </a:p>
        </p:txBody>
      </p:sp>
    </p:spTree>
    <p:extLst>
      <p:ext uri="{BB962C8B-B14F-4D97-AF65-F5344CB8AC3E}">
        <p14:creationId xmlns:p14="http://schemas.microsoft.com/office/powerpoint/2010/main" val="25742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1C3E-64EB-4016-B0DD-B52EAB2B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Gather instead treasures in </a:t>
            </a:r>
            <a:r>
              <a:rPr lang="en-US" altLang="ja-JP" dirty="0">
                <a:solidFill>
                  <a:srgbClr val="39A4C1"/>
                </a:solidFill>
              </a:rPr>
              <a:t>heaven</a:t>
            </a:r>
            <a:r>
              <a:rPr lang="en-US" altLang="ja-JP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A964-17FE-49A2-AE4F-E65100CC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They will not decay.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They will not be stolen.</a:t>
            </a:r>
          </a:p>
        </p:txBody>
      </p:sp>
    </p:spTree>
    <p:extLst>
      <p:ext uri="{BB962C8B-B14F-4D97-AF65-F5344CB8AC3E}">
        <p14:creationId xmlns:p14="http://schemas.microsoft.com/office/powerpoint/2010/main" val="39900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6400-7F8B-4583-80DA-2632B8A9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Our </a:t>
            </a:r>
            <a:r>
              <a:rPr lang="en-US" altLang="ja-JP" dirty="0">
                <a:solidFill>
                  <a:srgbClr val="39A4C1"/>
                </a:solidFill>
              </a:rPr>
              <a:t>heart</a:t>
            </a:r>
            <a:r>
              <a:rPr lang="en-US" altLang="ja-JP" dirty="0"/>
              <a:t> rests with our treasure.</a:t>
            </a:r>
          </a:p>
        </p:txBody>
      </p:sp>
    </p:spTree>
    <p:extLst>
      <p:ext uri="{BB962C8B-B14F-4D97-AF65-F5344CB8AC3E}">
        <p14:creationId xmlns:p14="http://schemas.microsoft.com/office/powerpoint/2010/main" val="18001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C5D3F-FF97-4FAA-A8C9-C1F28F0B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verses 22–23.</a:t>
            </a:r>
          </a:p>
          <a:p>
            <a:endParaRPr lang="en-US" dirty="0"/>
          </a:p>
          <a:p>
            <a:r>
              <a:rPr lang="en-US" dirty="0"/>
              <a:t>What does Jesus mean by “eye” here?</a:t>
            </a:r>
          </a:p>
        </p:txBody>
      </p:sp>
    </p:spTree>
    <p:extLst>
      <p:ext uri="{BB962C8B-B14F-4D97-AF65-F5344CB8AC3E}">
        <p14:creationId xmlns:p14="http://schemas.microsoft.com/office/powerpoint/2010/main" val="6290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E1C7-B0A1-49CB-9EE4-4B3129F4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</a:t>
            </a:r>
            <a:r>
              <a:rPr lang="en-US" altLang="ja-JP" b="1" dirty="0"/>
              <a:t>The illustration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0" dirty="0"/>
              <a:t>Your desire influences your behavior (vv.</a:t>
            </a:r>
            <a:r>
              <a:rPr lang="en-US" b="0" dirty="0"/>
              <a:t> </a:t>
            </a:r>
            <a:r>
              <a:rPr lang="en-US" altLang="ja-JP" b="0" dirty="0"/>
              <a:t>22–23).</a:t>
            </a:r>
          </a:p>
        </p:txBody>
      </p:sp>
    </p:spTree>
    <p:extLst>
      <p:ext uri="{BB962C8B-B14F-4D97-AF65-F5344CB8AC3E}">
        <p14:creationId xmlns:p14="http://schemas.microsoft.com/office/powerpoint/2010/main" val="3118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E3EF-067B-420A-AE1B-2F893582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A healthy focus </a:t>
            </a:r>
            <a:r>
              <a:rPr lang="en-US" altLang="ja-JP" dirty="0">
                <a:solidFill>
                  <a:srgbClr val="39A4C1"/>
                </a:solidFill>
              </a:rPr>
              <a:t>enlightens</a:t>
            </a:r>
            <a:r>
              <a:rPr lang="en-US" altLang="ja-JP" dirty="0"/>
              <a:t> us (v.</a:t>
            </a:r>
            <a:r>
              <a:rPr lang="en-US" dirty="0"/>
              <a:t> </a:t>
            </a:r>
            <a:r>
              <a:rPr lang="en-US" altLang="ja-JP" dirty="0"/>
              <a:t>22).</a:t>
            </a:r>
          </a:p>
        </p:txBody>
      </p:sp>
    </p:spTree>
    <p:extLst>
      <p:ext uri="{BB962C8B-B14F-4D97-AF65-F5344CB8AC3E}">
        <p14:creationId xmlns:p14="http://schemas.microsoft.com/office/powerpoint/2010/main" val="520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0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A3BF-34F8-4600-B89E-6F7D9883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An unhealthy focus </a:t>
            </a:r>
            <a:r>
              <a:rPr lang="en-US" altLang="ja-JP" dirty="0">
                <a:solidFill>
                  <a:srgbClr val="39A4C1"/>
                </a:solidFill>
              </a:rPr>
              <a:t>blinds</a:t>
            </a:r>
            <a:r>
              <a:rPr lang="en-US" altLang="ja-JP" dirty="0"/>
              <a:t> us (v.</a:t>
            </a:r>
            <a:r>
              <a:rPr lang="en-US" dirty="0"/>
              <a:t> </a:t>
            </a:r>
            <a:r>
              <a:rPr lang="en-US" altLang="ja-JP" dirty="0"/>
              <a:t>23).</a:t>
            </a:r>
          </a:p>
        </p:txBody>
      </p:sp>
    </p:spTree>
    <p:extLst>
      <p:ext uri="{BB962C8B-B14F-4D97-AF65-F5344CB8AC3E}">
        <p14:creationId xmlns:p14="http://schemas.microsoft.com/office/powerpoint/2010/main" val="25331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372D-C665-4947-83A6-EF388E57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The principle: we have only one </a:t>
            </a:r>
            <a:r>
              <a:rPr lang="en-US" altLang="ja-JP" dirty="0">
                <a:solidFill>
                  <a:srgbClr val="39A4C1"/>
                </a:solidFill>
              </a:rPr>
              <a:t>master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24)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59D65-A266-4927-8965-A8D28149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We can </a:t>
            </a:r>
            <a:r>
              <a:rPr lang="en-US" altLang="ja-JP" dirty="0">
                <a:solidFill>
                  <a:srgbClr val="39A4C1"/>
                </a:solidFill>
              </a:rPr>
              <a:t>love</a:t>
            </a:r>
            <a:r>
              <a:rPr lang="en-US" altLang="ja-JP" dirty="0"/>
              <a:t> only one.</a:t>
            </a:r>
          </a:p>
          <a:p>
            <a:r>
              <a:rPr lang="en-US" altLang="ja-JP" dirty="0"/>
              <a:t>2.	We can </a:t>
            </a:r>
            <a:r>
              <a:rPr lang="en-US" altLang="ja-JP" dirty="0">
                <a:solidFill>
                  <a:srgbClr val="39A4C1"/>
                </a:solidFill>
              </a:rPr>
              <a:t>serve</a:t>
            </a:r>
            <a:r>
              <a:rPr lang="en-US" altLang="ja-JP" dirty="0"/>
              <a:t> only one.</a:t>
            </a:r>
          </a:p>
        </p:txBody>
      </p:sp>
    </p:spTree>
    <p:extLst>
      <p:ext uri="{BB962C8B-B14F-4D97-AF65-F5344CB8AC3E}">
        <p14:creationId xmlns:p14="http://schemas.microsoft.com/office/powerpoint/2010/main" val="41481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6D6C-CC7B-447A-922B-8EFDAA38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II.	We have only one </a:t>
            </a:r>
            <a:r>
              <a:rPr lang="en-US" altLang="ja-JP" dirty="0">
                <a:solidFill>
                  <a:srgbClr val="39A4C1"/>
                </a:solidFill>
              </a:rPr>
              <a:t>pursuit</a:t>
            </a:r>
            <a:r>
              <a:rPr lang="en-US" altLang="ja-JP" dirty="0"/>
              <a:t> (vv.</a:t>
            </a:r>
            <a:r>
              <a:rPr lang="en-US" dirty="0"/>
              <a:t> </a:t>
            </a:r>
            <a:r>
              <a:rPr lang="en-US" altLang="ja-JP" dirty="0"/>
              <a:t>25–34).</a:t>
            </a:r>
          </a:p>
        </p:txBody>
      </p:sp>
    </p:spTree>
    <p:extLst>
      <p:ext uri="{BB962C8B-B14F-4D97-AF65-F5344CB8AC3E}">
        <p14:creationId xmlns:p14="http://schemas.microsoft.com/office/powerpoint/2010/main" val="1340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CDCDE-5383-4D8C-9387-1535100C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verses 25–34.</a:t>
            </a:r>
          </a:p>
          <a:p>
            <a:endParaRPr lang="en-US" dirty="0"/>
          </a:p>
          <a:p>
            <a:r>
              <a:rPr lang="en-US" dirty="0"/>
              <a:t>Do these verses prohibit us from planning ahead or thinking about the future?</a:t>
            </a:r>
          </a:p>
        </p:txBody>
      </p:sp>
    </p:spTree>
    <p:extLst>
      <p:ext uri="{BB962C8B-B14F-4D97-AF65-F5344CB8AC3E}">
        <p14:creationId xmlns:p14="http://schemas.microsoft.com/office/powerpoint/2010/main" val="14147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107-63A6-4B94-BC2C-F90449DD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We have greater needs than the </a:t>
            </a:r>
            <a:r>
              <a:rPr lang="en-US" altLang="ja-JP" dirty="0">
                <a:solidFill>
                  <a:srgbClr val="39A4C1"/>
                </a:solidFill>
              </a:rPr>
              <a:t>physical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25).</a:t>
            </a:r>
          </a:p>
        </p:txBody>
      </p:sp>
    </p:spTree>
    <p:extLst>
      <p:ext uri="{BB962C8B-B14F-4D97-AF65-F5344CB8AC3E}">
        <p14:creationId xmlns:p14="http://schemas.microsoft.com/office/powerpoint/2010/main" val="2252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8189-ED80-4EE3-984E-37B0DEAD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Worry serves no purpose (vv.</a:t>
            </a:r>
            <a:r>
              <a:rPr lang="en-US" dirty="0"/>
              <a:t> </a:t>
            </a:r>
            <a:r>
              <a:rPr lang="en-US" altLang="ja-JP" dirty="0"/>
              <a:t>26–30).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3A2-E6A8-413F-9AE3-AECE8848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God </a:t>
            </a:r>
            <a:r>
              <a:rPr lang="en-US" altLang="ja-JP" dirty="0">
                <a:solidFill>
                  <a:srgbClr val="39A4C1"/>
                </a:solidFill>
              </a:rPr>
              <a:t>feeds</a:t>
            </a:r>
            <a:r>
              <a:rPr lang="en-US" altLang="ja-JP" dirty="0"/>
              <a:t> the birds of the air without worry (v.</a:t>
            </a:r>
            <a:r>
              <a:rPr lang="en-US" dirty="0"/>
              <a:t> </a:t>
            </a:r>
            <a:r>
              <a:rPr lang="en-US" altLang="ja-JP" dirty="0"/>
              <a:t>26).</a:t>
            </a:r>
          </a:p>
          <a:p>
            <a:r>
              <a:rPr lang="en-US" altLang="ja-JP" dirty="0"/>
              <a:t>2.	Worry gives us </a:t>
            </a:r>
            <a:r>
              <a:rPr lang="en-US" altLang="ja-JP" dirty="0">
                <a:solidFill>
                  <a:srgbClr val="39A4C1"/>
                </a:solidFill>
              </a:rPr>
              <a:t>nothing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27).</a:t>
            </a:r>
          </a:p>
          <a:p>
            <a:r>
              <a:rPr lang="en-US" altLang="ja-JP" dirty="0"/>
              <a:t>3.	God </a:t>
            </a:r>
            <a:r>
              <a:rPr lang="en-US" altLang="ja-JP" dirty="0">
                <a:solidFill>
                  <a:srgbClr val="39A4C1"/>
                </a:solidFill>
              </a:rPr>
              <a:t>clothes</a:t>
            </a:r>
            <a:r>
              <a:rPr lang="en-US" altLang="ja-JP" dirty="0"/>
              <a:t> the flowers of the field without worry (vv.</a:t>
            </a:r>
            <a:r>
              <a:rPr lang="en-US" dirty="0"/>
              <a:t> </a:t>
            </a:r>
            <a:r>
              <a:rPr lang="en-US" altLang="ja-JP" dirty="0"/>
              <a:t>28–30).</a:t>
            </a:r>
          </a:p>
        </p:txBody>
      </p:sp>
    </p:spTree>
    <p:extLst>
      <p:ext uri="{BB962C8B-B14F-4D97-AF65-F5344CB8AC3E}">
        <p14:creationId xmlns:p14="http://schemas.microsoft.com/office/powerpoint/2010/main" val="13017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FEA5-F2ED-497A-97DA-C0522A59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Do not worry over physical needs (vv.</a:t>
            </a:r>
            <a:r>
              <a:rPr lang="en-US" dirty="0"/>
              <a:t> </a:t>
            </a:r>
            <a:r>
              <a:rPr lang="en-US" altLang="ja-JP" dirty="0"/>
              <a:t>31–32).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44E3-63A0-4EC4-8EB1-033678C1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Your </a:t>
            </a:r>
            <a:r>
              <a:rPr lang="en-US" altLang="ja-JP" dirty="0">
                <a:solidFill>
                  <a:srgbClr val="39A4C1"/>
                </a:solidFill>
              </a:rPr>
              <a:t>Father</a:t>
            </a:r>
            <a:r>
              <a:rPr lang="en-US" altLang="ja-JP" dirty="0"/>
              <a:t> knows your needs.</a:t>
            </a:r>
          </a:p>
          <a:p>
            <a:r>
              <a:rPr lang="en-US" altLang="ja-JP" dirty="0"/>
              <a:t>2.	Worry characterizes </a:t>
            </a:r>
            <a:r>
              <a:rPr lang="en-US" altLang="ja-JP" dirty="0">
                <a:solidFill>
                  <a:srgbClr val="39A4C1"/>
                </a:solidFill>
              </a:rPr>
              <a:t>pagans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7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98D7-5D47-41C0-AAF5-A8547406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D.	Pursue God’s </a:t>
            </a:r>
            <a:r>
              <a:rPr lang="en-US" altLang="ja-JP" dirty="0">
                <a:solidFill>
                  <a:srgbClr val="39A4C1"/>
                </a:solidFill>
              </a:rPr>
              <a:t>kingdom</a:t>
            </a:r>
            <a:r>
              <a:rPr lang="en-US" altLang="ja-JP" dirty="0"/>
              <a:t> and </a:t>
            </a:r>
            <a:r>
              <a:rPr lang="en-US" altLang="ja-JP" dirty="0">
                <a:solidFill>
                  <a:srgbClr val="39A4C1"/>
                </a:solidFill>
              </a:rPr>
              <a:t>righteousness</a:t>
            </a:r>
            <a:r>
              <a:rPr lang="en-US" altLang="ja-JP" dirty="0"/>
              <a:t> first (v.</a:t>
            </a:r>
            <a:r>
              <a:rPr lang="en-US" dirty="0"/>
              <a:t> </a:t>
            </a:r>
            <a:r>
              <a:rPr lang="en-US" altLang="ja-JP" dirty="0"/>
              <a:t>33).</a:t>
            </a:r>
          </a:p>
        </p:txBody>
      </p:sp>
    </p:spTree>
    <p:extLst>
      <p:ext uri="{BB962C8B-B14F-4D97-AF65-F5344CB8AC3E}">
        <p14:creationId xmlns:p14="http://schemas.microsoft.com/office/powerpoint/2010/main" val="20580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AD9A-003D-4F4F-9026-44D330B2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We seek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A3CBC-B63A-46AF-89C3-4A2E4954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a.	God’s </a:t>
            </a:r>
            <a:r>
              <a:rPr lang="en-US" altLang="ja-JP" dirty="0">
                <a:solidFill>
                  <a:srgbClr val="39A4C1"/>
                </a:solidFill>
              </a:rPr>
              <a:t>rule</a:t>
            </a:r>
            <a:r>
              <a:rPr lang="en-US" altLang="ja-JP" dirty="0"/>
              <a:t> in our heart.</a:t>
            </a:r>
          </a:p>
          <a:p>
            <a:r>
              <a:rPr lang="en-US" altLang="ja-JP" dirty="0"/>
              <a:t>b.	God’s </a:t>
            </a:r>
            <a:r>
              <a:rPr lang="en-US" altLang="ja-JP" dirty="0">
                <a:solidFill>
                  <a:srgbClr val="39A4C1"/>
                </a:solidFill>
              </a:rPr>
              <a:t>sanctification</a:t>
            </a:r>
            <a:r>
              <a:rPr lang="en-US" altLang="ja-JP" dirty="0"/>
              <a:t> of our heart.</a:t>
            </a:r>
          </a:p>
        </p:txBody>
      </p:sp>
    </p:spTree>
    <p:extLst>
      <p:ext uri="{BB962C8B-B14F-4D97-AF65-F5344CB8AC3E}">
        <p14:creationId xmlns:p14="http://schemas.microsoft.com/office/powerpoint/2010/main" val="22138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96D5-280F-4909-8C7A-52BB5633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God provides the rest.</a:t>
            </a:r>
          </a:p>
        </p:txBody>
      </p:sp>
    </p:spTree>
    <p:extLst>
      <p:ext uri="{BB962C8B-B14F-4D97-AF65-F5344CB8AC3E}">
        <p14:creationId xmlns:p14="http://schemas.microsoft.com/office/powerpoint/2010/main" val="29350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08DD-85F9-4DE9-A189-5922EED2C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Beatitudes</a:t>
            </a:r>
            <a:br>
              <a:rPr lang="en-US" dirty="0"/>
            </a:br>
            <a:r>
              <a:rPr lang="en-US" sz="4400" b="0" dirty="0"/>
              <a:t>Portrait of a Christian, Part 1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EDA15-B9BA-4C2F-BD6E-1C4C6CFF2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19388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4C96-56A2-4E2F-A336-DE2F2D55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E.	Do not worry about </a:t>
            </a:r>
            <a:r>
              <a:rPr lang="en-US" altLang="ja-JP" dirty="0">
                <a:solidFill>
                  <a:srgbClr val="39A4C1"/>
                </a:solidFill>
              </a:rPr>
              <a:t>tomorrow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34).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E4B7-59C1-4269-A5F5-F80D23284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Tomorrow can worry about tomorrow.</a:t>
            </a:r>
          </a:p>
          <a:p>
            <a:r>
              <a:rPr lang="en-US" altLang="ja-JP" dirty="0"/>
              <a:t>2.	Today’s trouble is enough for today.</a:t>
            </a:r>
          </a:p>
        </p:txBody>
      </p:sp>
    </p:spTree>
    <p:extLst>
      <p:ext uri="{BB962C8B-B14F-4D97-AF65-F5344CB8AC3E}">
        <p14:creationId xmlns:p14="http://schemas.microsoft.com/office/powerpoint/2010/main" val="39801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201C-2CC1-4AB3-9BDF-B3A80A59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</a:t>
            </a:r>
            <a:r>
              <a:rPr lang="en-US" altLang="ja-JP" b="1" dirty="0"/>
              <a:t>The Principle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0" dirty="0"/>
              <a:t>Faith allows us to rejoice in the moment (cf.</a:t>
            </a:r>
            <a:r>
              <a:rPr lang="en-US" b="0" dirty="0"/>
              <a:t> </a:t>
            </a:r>
            <a:r>
              <a:rPr lang="en-US" altLang="ja-JP" b="0" dirty="0"/>
              <a:t>James</a:t>
            </a:r>
            <a:r>
              <a:rPr lang="en-US" b="0" dirty="0"/>
              <a:t> </a:t>
            </a:r>
            <a:r>
              <a:rPr lang="en-US" altLang="ja-JP" b="0" dirty="0"/>
              <a:t>1:2–5).</a:t>
            </a:r>
          </a:p>
        </p:txBody>
      </p:sp>
    </p:spTree>
    <p:extLst>
      <p:ext uri="{BB962C8B-B14F-4D97-AF65-F5344CB8AC3E}">
        <p14:creationId xmlns:p14="http://schemas.microsoft.com/office/powerpoint/2010/main" val="1098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2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8A25-A034-45D0-B15A-1E9C4F90F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Golden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08C5A-C3DC-497F-A4E9-E62EB5A91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12</a:t>
            </a:r>
          </a:p>
        </p:txBody>
      </p:sp>
    </p:spTree>
    <p:extLst>
      <p:ext uri="{BB962C8B-B14F-4D97-AF65-F5344CB8AC3E}">
        <p14:creationId xmlns:p14="http://schemas.microsoft.com/office/powerpoint/2010/main" val="2953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BDA7-77FE-4DED-8BBE-6CC8C1BD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I.	The judgment of a citizen (vv.</a:t>
            </a:r>
            <a:r>
              <a:rPr lang="en-US" dirty="0"/>
              <a:t> </a:t>
            </a:r>
            <a:r>
              <a:rPr lang="en-US" altLang="ja-JP" dirty="0"/>
              <a:t>1–6)</a:t>
            </a:r>
          </a:p>
        </p:txBody>
      </p:sp>
    </p:spTree>
    <p:extLst>
      <p:ext uri="{BB962C8B-B14F-4D97-AF65-F5344CB8AC3E}">
        <p14:creationId xmlns:p14="http://schemas.microsoft.com/office/powerpoint/2010/main" val="16678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E231-9F63-47B6-AA82-C2C06C4D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To avoid judgment, we do not </a:t>
            </a:r>
            <a:r>
              <a:rPr lang="en-US" altLang="ja-JP" dirty="0">
                <a:solidFill>
                  <a:srgbClr val="39A4C1"/>
                </a:solidFill>
              </a:rPr>
              <a:t>judge</a:t>
            </a:r>
            <a:r>
              <a:rPr lang="en-US" altLang="ja-JP" dirty="0"/>
              <a:t> others (v.</a:t>
            </a:r>
            <a:r>
              <a:rPr lang="en-US" dirty="0"/>
              <a:t> </a:t>
            </a:r>
            <a:r>
              <a:rPr lang="en-US" altLang="ja-JP" dirty="0"/>
              <a:t>1).</a:t>
            </a:r>
          </a:p>
        </p:txBody>
      </p:sp>
    </p:spTree>
    <p:extLst>
      <p:ext uri="{BB962C8B-B14F-4D97-AF65-F5344CB8AC3E}">
        <p14:creationId xmlns:p14="http://schemas.microsoft.com/office/powerpoint/2010/main" val="13081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AED8-AA6F-4957-8515-BB73B418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exactly does Jesus warn us against?</a:t>
            </a:r>
          </a:p>
        </p:txBody>
      </p:sp>
    </p:spTree>
    <p:extLst>
      <p:ext uri="{BB962C8B-B14F-4D97-AF65-F5344CB8AC3E}">
        <p14:creationId xmlns:p14="http://schemas.microsoft.com/office/powerpoint/2010/main" val="10753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7705-2305-4689-B1E2-80539F09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The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92C0-0E01-4C93-A0F7-65C40C2D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a.	</a:t>
            </a:r>
            <a:r>
              <a:rPr lang="en-US" altLang="ja-JP" dirty="0">
                <a:solidFill>
                  <a:srgbClr val="39A4C1"/>
                </a:solidFill>
              </a:rPr>
              <a:t>NO</a:t>
            </a:r>
            <a:r>
              <a:rPr lang="en-US" altLang="ja-JP" dirty="0"/>
              <a:t>—Never make any judgments.</a:t>
            </a:r>
          </a:p>
          <a:p>
            <a:r>
              <a:rPr lang="en-US" altLang="ja-JP" dirty="0"/>
              <a:t>b.	</a:t>
            </a:r>
            <a:r>
              <a:rPr lang="en-US" altLang="ja-JP" dirty="0">
                <a:solidFill>
                  <a:srgbClr val="39A4C1"/>
                </a:solidFill>
              </a:rPr>
              <a:t>NO</a:t>
            </a:r>
            <a:r>
              <a:rPr lang="en-US" altLang="ja-JP" dirty="0"/>
              <a:t>—Never evaluate a person’s message or action.</a:t>
            </a:r>
          </a:p>
          <a:p>
            <a:r>
              <a:rPr lang="en-US" altLang="ja-JP" dirty="0"/>
              <a:t>c.	</a:t>
            </a:r>
            <a:r>
              <a:rPr lang="en-US" altLang="ja-JP" dirty="0">
                <a:solidFill>
                  <a:srgbClr val="39A4C1"/>
                </a:solidFill>
              </a:rPr>
              <a:t>YES</a:t>
            </a:r>
            <a:r>
              <a:rPr lang="en-US" altLang="ja-JP" dirty="0"/>
              <a:t>—We have no right to pass final judgment on a person.</a:t>
            </a:r>
          </a:p>
        </p:txBody>
      </p:sp>
    </p:spTree>
    <p:extLst>
      <p:ext uri="{BB962C8B-B14F-4D97-AF65-F5344CB8AC3E}">
        <p14:creationId xmlns:p14="http://schemas.microsoft.com/office/powerpoint/2010/main" val="8991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B647-7114-4364-A37A-2DE0D8F2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Extra – Practical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C87E-96E3-47E3-AFF8-B6ECD2EA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a.	Never assume </a:t>
            </a:r>
            <a:r>
              <a:rPr lang="en-US" altLang="ja-JP" dirty="0">
                <a:solidFill>
                  <a:srgbClr val="39A4C1"/>
                </a:solidFill>
              </a:rPr>
              <a:t>motive</a:t>
            </a:r>
            <a:r>
              <a:rPr lang="en-US" altLang="ja-JP" dirty="0"/>
              <a:t> (cf.</a:t>
            </a:r>
            <a:r>
              <a:rPr lang="en-US" dirty="0"/>
              <a:t> </a:t>
            </a:r>
            <a:r>
              <a:rPr lang="en-US" altLang="ja-JP" dirty="0"/>
              <a:t>Prov.</a:t>
            </a:r>
            <a:r>
              <a:rPr lang="en-US" dirty="0"/>
              <a:t> </a:t>
            </a:r>
            <a:r>
              <a:rPr lang="en-US" altLang="ja-JP" dirty="0"/>
              <a:t>13:5; 1</a:t>
            </a:r>
            <a:r>
              <a:rPr lang="en-US" dirty="0"/>
              <a:t> </a:t>
            </a:r>
            <a:r>
              <a:rPr lang="en-US" altLang="ja-JP" dirty="0"/>
              <a:t>Cor.</a:t>
            </a:r>
            <a:r>
              <a:rPr lang="en-US" dirty="0"/>
              <a:t> </a:t>
            </a:r>
            <a:r>
              <a:rPr lang="en-US" altLang="ja-JP" dirty="0"/>
              <a:t>13:5).</a:t>
            </a:r>
          </a:p>
          <a:p>
            <a:r>
              <a:rPr lang="en-US" altLang="ja-JP" dirty="0"/>
              <a:t>b.	Never judge solely on </a:t>
            </a:r>
            <a:r>
              <a:rPr lang="en-US" altLang="ja-JP" dirty="0">
                <a:solidFill>
                  <a:srgbClr val="39A4C1"/>
                </a:solidFill>
              </a:rPr>
              <a:t>appearance</a:t>
            </a:r>
            <a:r>
              <a:rPr lang="en-US" altLang="ja-JP" dirty="0"/>
              <a:t> (cf.</a:t>
            </a:r>
            <a:r>
              <a:rPr lang="en-US" dirty="0"/>
              <a:t> </a:t>
            </a:r>
            <a:r>
              <a:rPr lang="en-US" altLang="ja-JP" dirty="0"/>
              <a:t>1</a:t>
            </a:r>
            <a:r>
              <a:rPr lang="en-US" dirty="0"/>
              <a:t> </a:t>
            </a:r>
            <a:r>
              <a:rPr lang="en-US" altLang="ja-JP" dirty="0"/>
              <a:t>Sam.</a:t>
            </a:r>
            <a:r>
              <a:rPr lang="en-US" dirty="0"/>
              <a:t> </a:t>
            </a:r>
            <a:r>
              <a:rPr lang="en-US" altLang="ja-JP" dirty="0"/>
              <a:t>16:7).</a:t>
            </a:r>
          </a:p>
          <a:p>
            <a:r>
              <a:rPr lang="en-US" altLang="ja-JP" dirty="0"/>
              <a:t>c.	Never make a judgment with </a:t>
            </a:r>
            <a:r>
              <a:rPr lang="en-US" altLang="ja-JP" dirty="0">
                <a:solidFill>
                  <a:srgbClr val="39A4C1"/>
                </a:solidFill>
              </a:rPr>
              <a:t>incomplete</a:t>
            </a:r>
            <a:r>
              <a:rPr lang="en-US" altLang="ja-JP" dirty="0"/>
              <a:t> information (cf.</a:t>
            </a:r>
            <a:r>
              <a:rPr lang="en-US" dirty="0"/>
              <a:t> </a:t>
            </a:r>
            <a:r>
              <a:rPr lang="en-US" altLang="ja-JP" dirty="0"/>
              <a:t>Prov.</a:t>
            </a:r>
            <a:r>
              <a:rPr lang="en-US" dirty="0"/>
              <a:t> </a:t>
            </a:r>
            <a:r>
              <a:rPr lang="en-US" altLang="ja-JP" dirty="0"/>
              <a:t>18:13, 17; 25:8).</a:t>
            </a:r>
          </a:p>
        </p:txBody>
      </p:sp>
    </p:spTree>
    <p:extLst>
      <p:ext uri="{BB962C8B-B14F-4D97-AF65-F5344CB8AC3E}">
        <p14:creationId xmlns:p14="http://schemas.microsoft.com/office/powerpoint/2010/main" val="10015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CD23-C114-4BCA-ABAA-C46FF75E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8350"/>
            <a:ext cx="8215460" cy="1066800"/>
          </a:xfrm>
        </p:spPr>
        <p:txBody>
          <a:bodyPr/>
          <a:lstStyle/>
          <a:p>
            <a:pPr algn="ctr"/>
            <a:r>
              <a:rPr lang="en-US" dirty="0"/>
              <a:t>Initial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15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16F1-5702-4A72-8951-33194288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	</a:t>
            </a:r>
            <a:r>
              <a:rPr lang="en-US" altLang="ja-JP" b="1" dirty="0"/>
              <a:t>The principle</a:t>
            </a:r>
            <a:br>
              <a:rPr lang="en-US" altLang="ja-JP" b="1" dirty="0"/>
            </a:br>
            <a:br>
              <a:rPr lang="en-US" altLang="ja-JP" b="1" dirty="0"/>
            </a:br>
            <a:r>
              <a:rPr lang="en-US" altLang="ja-JP" b="0" dirty="0"/>
              <a:t>Treat others the way you want to be treated (cf.</a:t>
            </a:r>
            <a:r>
              <a:rPr lang="en-US" b="0" dirty="0"/>
              <a:t> </a:t>
            </a:r>
            <a:r>
              <a:rPr lang="en-US" altLang="ja-JP" b="0" dirty="0"/>
              <a:t>Luke</a:t>
            </a:r>
            <a:r>
              <a:rPr lang="en-US" b="0" dirty="0"/>
              <a:t> </a:t>
            </a:r>
            <a:r>
              <a:rPr lang="en-US" altLang="ja-JP" b="0" dirty="0"/>
              <a:t>6:37–38)</a:t>
            </a:r>
          </a:p>
        </p:txBody>
      </p:sp>
    </p:spTree>
    <p:extLst>
      <p:ext uri="{BB962C8B-B14F-4D97-AF65-F5344CB8AC3E}">
        <p14:creationId xmlns:p14="http://schemas.microsoft.com/office/powerpoint/2010/main" val="34131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1C57-E717-4C13-A7BB-E4100C18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God judges our </a:t>
            </a:r>
            <a:r>
              <a:rPr lang="en-US" altLang="ja-JP" dirty="0">
                <a:solidFill>
                  <a:srgbClr val="39A4C1"/>
                </a:solidFill>
              </a:rPr>
              <a:t>judgment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2).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3BFB-B06A-4478-9F46-7E8DD5A4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He forgives us as we forgive (cf.</a:t>
            </a:r>
            <a:r>
              <a:rPr lang="en-US" dirty="0"/>
              <a:t> </a:t>
            </a:r>
            <a:r>
              <a:rPr lang="en-US" altLang="ja-JP" dirty="0"/>
              <a:t>Matt.</a:t>
            </a:r>
            <a:r>
              <a:rPr lang="en-US" dirty="0"/>
              <a:t> </a:t>
            </a:r>
            <a:r>
              <a:rPr lang="en-US" altLang="ja-JP" dirty="0"/>
              <a:t>6:14–15).</a:t>
            </a:r>
          </a:p>
          <a:p>
            <a:r>
              <a:rPr lang="en-US" altLang="ja-JP" dirty="0"/>
              <a:t>2.	He gives to us as we give (cf.</a:t>
            </a:r>
            <a:r>
              <a:rPr lang="en-US" dirty="0"/>
              <a:t> </a:t>
            </a:r>
            <a:r>
              <a:rPr lang="en-US" altLang="ja-JP" dirty="0"/>
              <a:t>Luke</a:t>
            </a:r>
            <a:r>
              <a:rPr lang="en-US" dirty="0"/>
              <a:t> </a:t>
            </a:r>
            <a:r>
              <a:rPr lang="en-US" altLang="ja-JP" dirty="0"/>
              <a:t>6:37–38).</a:t>
            </a:r>
          </a:p>
        </p:txBody>
      </p:sp>
    </p:spTree>
    <p:extLst>
      <p:ext uri="{BB962C8B-B14F-4D97-AF65-F5344CB8AC3E}">
        <p14:creationId xmlns:p14="http://schemas.microsoft.com/office/powerpoint/2010/main" val="16054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F9AE-38AC-47DA-B88E-7DB558B9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We should judge </a:t>
            </a:r>
            <a:r>
              <a:rPr lang="en-US" altLang="ja-JP" dirty="0">
                <a:solidFill>
                  <a:srgbClr val="39A4C1"/>
                </a:solidFill>
              </a:rPr>
              <a:t>ourselves</a:t>
            </a:r>
            <a:r>
              <a:rPr lang="en-US" altLang="ja-JP" dirty="0"/>
              <a:t> first (vv.</a:t>
            </a:r>
            <a:r>
              <a:rPr lang="en-US" dirty="0"/>
              <a:t> </a:t>
            </a:r>
            <a:r>
              <a:rPr lang="en-US" altLang="ja-JP" dirty="0"/>
              <a:t>3–5).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151C-548E-4EC5-912D-45970506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The blind cannot lead the blind (cf.</a:t>
            </a:r>
            <a:r>
              <a:rPr lang="en-US" dirty="0"/>
              <a:t> </a:t>
            </a:r>
            <a:r>
              <a:rPr lang="en-US" altLang="ja-JP" dirty="0"/>
              <a:t>Luke</a:t>
            </a:r>
            <a:r>
              <a:rPr lang="en-US" dirty="0"/>
              <a:t> </a:t>
            </a:r>
            <a:r>
              <a:rPr lang="en-US" altLang="ja-JP" dirty="0"/>
              <a:t>6:39–42).</a:t>
            </a:r>
          </a:p>
          <a:p>
            <a:r>
              <a:rPr lang="en-US" altLang="ja-JP" dirty="0"/>
              <a:t>2.	We avoid hypocrisy by addressing our own problems first.</a:t>
            </a:r>
          </a:p>
        </p:txBody>
      </p:sp>
    </p:spTree>
    <p:extLst>
      <p:ext uri="{BB962C8B-B14F-4D97-AF65-F5344CB8AC3E}">
        <p14:creationId xmlns:p14="http://schemas.microsoft.com/office/powerpoint/2010/main" val="41387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D8FE-20D7-4C23-80B2-EFC8DB40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D.	We serve with good judgment (v.</a:t>
            </a:r>
            <a:r>
              <a:rPr lang="en-US" dirty="0"/>
              <a:t> </a:t>
            </a:r>
            <a:r>
              <a:rPr lang="en-US" altLang="ja-JP" dirty="0"/>
              <a:t>6).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7D2D-5C3C-4743-9A10-E97A3354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We do not repeatedly offer truth to people who </a:t>
            </a:r>
            <a:r>
              <a:rPr lang="en-US" altLang="ja-JP" dirty="0">
                <a:solidFill>
                  <a:srgbClr val="39A4C1"/>
                </a:solidFill>
              </a:rPr>
              <a:t>refuse</a:t>
            </a:r>
            <a:r>
              <a:rPr lang="en-US" altLang="ja-JP" dirty="0"/>
              <a:t> it (cf.</a:t>
            </a:r>
            <a:r>
              <a:rPr lang="en-US" dirty="0"/>
              <a:t> </a:t>
            </a:r>
            <a:r>
              <a:rPr lang="en-US" altLang="ja-JP" dirty="0"/>
              <a:t>Matt.</a:t>
            </a:r>
            <a:r>
              <a:rPr lang="en-US" dirty="0"/>
              <a:t> </a:t>
            </a:r>
            <a:r>
              <a:rPr lang="en-US" altLang="ja-JP" dirty="0"/>
              <a:t>10:14).</a:t>
            </a:r>
          </a:p>
          <a:p>
            <a:r>
              <a:rPr lang="en-US" altLang="ja-JP" dirty="0"/>
              <a:t>2.	We use discretion to avoid some </a:t>
            </a:r>
            <a:r>
              <a:rPr lang="en-US" altLang="ja-JP" dirty="0">
                <a:solidFill>
                  <a:srgbClr val="39A4C1"/>
                </a:solidFill>
              </a:rPr>
              <a:t>danger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4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E706-5BD4-4D7D-A8E0-96A77D95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II.	The grace of a citizen (vv.</a:t>
            </a:r>
            <a:r>
              <a:rPr lang="en-US" dirty="0"/>
              <a:t> </a:t>
            </a:r>
            <a:r>
              <a:rPr lang="en-US" altLang="ja-JP" dirty="0"/>
              <a:t>7–12)</a:t>
            </a:r>
          </a:p>
        </p:txBody>
      </p:sp>
    </p:spTree>
    <p:extLst>
      <p:ext uri="{BB962C8B-B14F-4D97-AF65-F5344CB8AC3E}">
        <p14:creationId xmlns:p14="http://schemas.microsoft.com/office/powerpoint/2010/main" val="2159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878D-BAD7-4C8C-952F-86152303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God blesses us as we </a:t>
            </a:r>
            <a:r>
              <a:rPr lang="en-US" altLang="ja-JP" dirty="0">
                <a:solidFill>
                  <a:srgbClr val="39A4C1"/>
                </a:solidFill>
              </a:rPr>
              <a:t>seek</a:t>
            </a:r>
            <a:r>
              <a:rPr lang="en-US" altLang="ja-JP" dirty="0"/>
              <a:t> Him (vv.</a:t>
            </a:r>
            <a:r>
              <a:rPr lang="en-US" dirty="0"/>
              <a:t> </a:t>
            </a:r>
            <a:r>
              <a:rPr lang="en-US" altLang="ja-JP" dirty="0"/>
              <a:t>7–8).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DE5B-FFF8-4B6F-9E26-5AD5E38CB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God wants us to seek His help.</a:t>
            </a:r>
          </a:p>
          <a:p>
            <a:r>
              <a:rPr lang="en-US" altLang="ja-JP" dirty="0"/>
              <a:t>2.	God </a:t>
            </a:r>
            <a:r>
              <a:rPr lang="en-US" altLang="ja-JP" dirty="0">
                <a:solidFill>
                  <a:srgbClr val="39A4C1"/>
                </a:solidFill>
              </a:rPr>
              <a:t>always</a:t>
            </a:r>
            <a:r>
              <a:rPr lang="en-US" altLang="ja-JP" dirty="0"/>
              <a:t> responds to our pursuit of Him.</a:t>
            </a:r>
          </a:p>
        </p:txBody>
      </p:sp>
    </p:spTree>
    <p:extLst>
      <p:ext uri="{BB962C8B-B14F-4D97-AF65-F5344CB8AC3E}">
        <p14:creationId xmlns:p14="http://schemas.microsoft.com/office/powerpoint/2010/main" val="359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52026-98E1-42EA-902A-61F9F731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God give us everything we ask?</a:t>
            </a:r>
          </a:p>
          <a:p>
            <a:endParaRPr lang="en-US" dirty="0"/>
          </a:p>
          <a:p>
            <a:r>
              <a:rPr lang="en-US" dirty="0"/>
              <a:t>If not, what does Jesus promise us here?</a:t>
            </a:r>
          </a:p>
        </p:txBody>
      </p:sp>
    </p:spTree>
    <p:extLst>
      <p:ext uri="{BB962C8B-B14F-4D97-AF65-F5344CB8AC3E}">
        <p14:creationId xmlns:p14="http://schemas.microsoft.com/office/powerpoint/2010/main" val="30769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FF0F-1526-43D8-9761-CBF0E759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God always gives us </a:t>
            </a:r>
            <a:r>
              <a:rPr lang="en-US" altLang="ja-JP" dirty="0">
                <a:solidFill>
                  <a:srgbClr val="39A4C1"/>
                </a:solidFill>
              </a:rPr>
              <a:t>good</a:t>
            </a:r>
            <a:r>
              <a:rPr lang="en-US" altLang="ja-JP" dirty="0"/>
              <a:t> things (vv.</a:t>
            </a:r>
            <a:r>
              <a:rPr lang="en-US" dirty="0"/>
              <a:t> </a:t>
            </a:r>
            <a:r>
              <a:rPr lang="en-US" altLang="ja-JP" dirty="0"/>
              <a:t>9–11).</a:t>
            </a:r>
          </a:p>
        </p:txBody>
      </p:sp>
    </p:spTree>
    <p:extLst>
      <p:ext uri="{BB962C8B-B14F-4D97-AF65-F5344CB8AC3E}">
        <p14:creationId xmlns:p14="http://schemas.microsoft.com/office/powerpoint/2010/main" val="14015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8151-7BA6-4EE5-8697-1051C7B4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We should reflect God’s </a:t>
            </a:r>
            <a:r>
              <a:rPr lang="en-US" altLang="ja-JP" dirty="0">
                <a:solidFill>
                  <a:srgbClr val="39A4C1"/>
                </a:solidFill>
              </a:rPr>
              <a:t>grace</a:t>
            </a:r>
            <a:r>
              <a:rPr lang="en-US" altLang="ja-JP" dirty="0"/>
              <a:t> (v.</a:t>
            </a:r>
            <a:r>
              <a:rPr lang="en-US" dirty="0"/>
              <a:t> </a:t>
            </a:r>
            <a:r>
              <a:rPr lang="en-US" altLang="ja-JP" dirty="0"/>
              <a:t>12).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BF8D-37F1-4DEC-B446-7E1AC0241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We should treat others as we wish to be treated.</a:t>
            </a:r>
          </a:p>
          <a:p>
            <a:r>
              <a:rPr lang="en-US" altLang="ja-JP" dirty="0"/>
              <a:t>2.	This principle summarizes God’s law for human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55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5D23-258D-4078-82DB-98000274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</a:t>
            </a:r>
            <a:r>
              <a:rPr lang="en-US" dirty="0">
                <a:solidFill>
                  <a:srgbClr val="39A4C1"/>
                </a:solidFill>
              </a:rPr>
              <a:t>All</a:t>
            </a:r>
            <a:r>
              <a:rPr lang="en-US" dirty="0"/>
              <a:t> Christians should be like this.</a:t>
            </a:r>
          </a:p>
        </p:txBody>
      </p:sp>
    </p:spTree>
    <p:extLst>
      <p:ext uri="{BB962C8B-B14F-4D97-AF65-F5344CB8AC3E}">
        <p14:creationId xmlns:p14="http://schemas.microsoft.com/office/powerpoint/2010/main" val="8159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8EF9-9EED-45A4-90B5-F18E72115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 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01D94-09AD-4C01-ADF5-D3D8287C1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13</a:t>
            </a:r>
          </a:p>
        </p:txBody>
      </p:sp>
    </p:spTree>
    <p:extLst>
      <p:ext uri="{BB962C8B-B14F-4D97-AF65-F5344CB8AC3E}">
        <p14:creationId xmlns:p14="http://schemas.microsoft.com/office/powerpoint/2010/main" val="39158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E627-7193-4F74-B7F0-79ABBA9E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Mapping the two ways (vv. 13–14)</a:t>
            </a:r>
          </a:p>
        </p:txBody>
      </p:sp>
    </p:spTree>
    <p:extLst>
      <p:ext uri="{BB962C8B-B14F-4D97-AF65-F5344CB8AC3E}">
        <p14:creationId xmlns:p14="http://schemas.microsoft.com/office/powerpoint/2010/main" val="1738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5CC6A9A-9BC6-43EF-B7D3-453C063E1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391288"/>
              </p:ext>
            </p:extLst>
          </p:nvPr>
        </p:nvGraphicFramePr>
        <p:xfrm>
          <a:off x="571500" y="552450"/>
          <a:ext cx="80010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588966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625681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361190517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Way of Righteousness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Way of Wickedness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3148599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Gate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79781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82154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Following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847879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The 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5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7982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239FB85-ED97-41C5-A8BE-77B1B33CD192}"/>
              </a:ext>
            </a:extLst>
          </p:cNvPr>
          <p:cNvSpPr/>
          <p:nvPr/>
        </p:nvSpPr>
        <p:spPr>
          <a:xfrm>
            <a:off x="3100444" y="1581150"/>
            <a:ext cx="175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Narrow/Straight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282AF-3CA3-41AB-832D-AE4B1615ECDC}"/>
              </a:ext>
            </a:extLst>
          </p:cNvPr>
          <p:cNvSpPr/>
          <p:nvPr/>
        </p:nvSpPr>
        <p:spPr>
          <a:xfrm>
            <a:off x="3092845" y="2354818"/>
            <a:ext cx="1766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Narrow/Difficult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CC904-8C46-49EB-AA28-7E4844611559}"/>
              </a:ext>
            </a:extLst>
          </p:cNvPr>
          <p:cNvSpPr/>
          <p:nvPr/>
        </p:nvSpPr>
        <p:spPr>
          <a:xfrm>
            <a:off x="3654394" y="3181350"/>
            <a:ext cx="57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Few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7B4F5-9FBF-41A1-BDE6-21E20992E9F7}"/>
              </a:ext>
            </a:extLst>
          </p:cNvPr>
          <p:cNvSpPr/>
          <p:nvPr/>
        </p:nvSpPr>
        <p:spPr>
          <a:xfrm>
            <a:off x="3653528" y="4007882"/>
            <a:ext cx="52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CDC73-E03C-4D9E-A1E2-02DF9C372499}"/>
              </a:ext>
            </a:extLst>
          </p:cNvPr>
          <p:cNvSpPr/>
          <p:nvPr/>
        </p:nvSpPr>
        <p:spPr>
          <a:xfrm>
            <a:off x="6696154" y="1581150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Wide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3D0F6-FFD3-4345-B7EE-63DA4FD0B1B1}"/>
              </a:ext>
            </a:extLst>
          </p:cNvPr>
          <p:cNvSpPr/>
          <p:nvPr/>
        </p:nvSpPr>
        <p:spPr>
          <a:xfrm>
            <a:off x="6404245" y="2387084"/>
            <a:ext cx="127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Broad/Easy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C3EAFD-FD76-401E-81C7-CF9B972A58E3}"/>
              </a:ext>
            </a:extLst>
          </p:cNvPr>
          <p:cNvSpPr/>
          <p:nvPr/>
        </p:nvSpPr>
        <p:spPr>
          <a:xfrm>
            <a:off x="6676595" y="3193018"/>
            <a:ext cx="72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Many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FBAEB-A053-414E-A376-088D81DB7F1B}"/>
              </a:ext>
            </a:extLst>
          </p:cNvPr>
          <p:cNvSpPr/>
          <p:nvPr/>
        </p:nvSpPr>
        <p:spPr>
          <a:xfrm>
            <a:off x="6411876" y="3998952"/>
            <a:ext cx="129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9A4C1"/>
                </a:solidFill>
              </a:rPr>
              <a:t>Destruction</a:t>
            </a:r>
          </a:p>
        </p:txBody>
      </p:sp>
    </p:spTree>
    <p:extLst>
      <p:ext uri="{BB962C8B-B14F-4D97-AF65-F5344CB8AC3E}">
        <p14:creationId xmlns:p14="http://schemas.microsoft.com/office/powerpoint/2010/main" val="22274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CB02-CB4E-4890-B5A4-60F1B820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The broad way is popular and easy, but it leads to destruction.</a:t>
            </a:r>
          </a:p>
        </p:txBody>
      </p:sp>
    </p:spTree>
    <p:extLst>
      <p:ext uri="{BB962C8B-B14F-4D97-AF65-F5344CB8AC3E}">
        <p14:creationId xmlns:p14="http://schemas.microsoft.com/office/powerpoint/2010/main" val="11781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CB02-CB4E-4890-B5A4-60F1B820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narrow way is unpopular and difficult, but it leads to eternal life.</a:t>
            </a:r>
          </a:p>
        </p:txBody>
      </p:sp>
    </p:spTree>
    <p:extLst>
      <p:ext uri="{BB962C8B-B14F-4D97-AF65-F5344CB8AC3E}">
        <p14:creationId xmlns:p14="http://schemas.microsoft.com/office/powerpoint/2010/main" val="7403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0DF59-D800-410D-8791-66D20E58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say that Christ is the way, the truth, and the life, is that a statement of pride or arrogance?</a:t>
            </a:r>
          </a:p>
        </p:txBody>
      </p:sp>
    </p:spTree>
    <p:extLst>
      <p:ext uri="{BB962C8B-B14F-4D97-AF65-F5344CB8AC3E}">
        <p14:creationId xmlns:p14="http://schemas.microsoft.com/office/powerpoint/2010/main" val="23599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EFF8-CD51-4DEE-8473-62ADC2B6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II.	Testing the two ways (vv.</a:t>
            </a:r>
            <a:r>
              <a:rPr lang="en-US" dirty="0"/>
              <a:t> </a:t>
            </a:r>
            <a:r>
              <a:rPr lang="en-US" altLang="ja-JP" dirty="0"/>
              <a:t>15–27)</a:t>
            </a:r>
          </a:p>
        </p:txBody>
      </p:sp>
    </p:spTree>
    <p:extLst>
      <p:ext uri="{BB962C8B-B14F-4D97-AF65-F5344CB8AC3E}">
        <p14:creationId xmlns:p14="http://schemas.microsoft.com/office/powerpoint/2010/main" val="2310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D576-5712-475D-A1C0-B830C035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We watch for </a:t>
            </a:r>
            <a:r>
              <a:rPr lang="en-US" altLang="ja-JP" dirty="0">
                <a:solidFill>
                  <a:srgbClr val="39A4C1"/>
                </a:solidFill>
              </a:rPr>
              <a:t>false teachers</a:t>
            </a: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/>
              <a:t>(vv.</a:t>
            </a:r>
            <a:r>
              <a:rPr lang="en-US" dirty="0"/>
              <a:t> </a:t>
            </a:r>
            <a:r>
              <a:rPr lang="en-US" altLang="ja-JP" dirty="0"/>
              <a:t>15–20).</a:t>
            </a:r>
          </a:p>
        </p:txBody>
      </p:sp>
    </p:spTree>
    <p:extLst>
      <p:ext uri="{BB962C8B-B14F-4D97-AF65-F5344CB8AC3E}">
        <p14:creationId xmlns:p14="http://schemas.microsoft.com/office/powerpoint/2010/main" val="27155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2FA1-7C4D-4598-AEA1-E660BD45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False teachers appear good without </a:t>
            </a:r>
            <a:r>
              <a:rPr lang="en-US" altLang="ja-JP" dirty="0">
                <a:solidFill>
                  <a:srgbClr val="39A4C1"/>
                </a:solidFill>
              </a:rPr>
              <a:t>examination</a:t>
            </a:r>
            <a:r>
              <a:rPr lang="en-US" altLang="ja-JP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44A23-3F78-40F6-A96C-D01304CEB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a.	They are wolves in sheep’s clothing.</a:t>
            </a:r>
          </a:p>
          <a:p>
            <a:r>
              <a:rPr lang="en-US" altLang="ja-JP" dirty="0"/>
              <a:t>b.	They are trees with bad fruit.</a:t>
            </a:r>
          </a:p>
        </p:txBody>
      </p:sp>
    </p:spTree>
    <p:extLst>
      <p:ext uri="{BB962C8B-B14F-4D97-AF65-F5344CB8AC3E}">
        <p14:creationId xmlns:p14="http://schemas.microsoft.com/office/powerpoint/2010/main" val="22938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817D-3A2C-4FEC-915C-6A1F0D26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All Christians should manifest </a:t>
            </a:r>
            <a:r>
              <a:rPr lang="en-US" dirty="0">
                <a:solidFill>
                  <a:srgbClr val="39A4C1"/>
                </a:solidFill>
              </a:rPr>
              <a:t>all</a:t>
            </a:r>
            <a:r>
              <a:rPr lang="en-US" dirty="0"/>
              <a:t> these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28036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EBB22-82E2-4102-8A93-B888A37A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again 1 Timothy 1:3–7 and 2 Peter 2:1–3.</a:t>
            </a:r>
          </a:p>
          <a:p>
            <a:endParaRPr lang="en-US" dirty="0"/>
          </a:p>
          <a:p>
            <a:r>
              <a:rPr lang="en-US" dirty="0"/>
              <a:t>What are the marks of a false teacher?</a:t>
            </a:r>
          </a:p>
        </p:txBody>
      </p:sp>
    </p:spTree>
    <p:extLst>
      <p:ext uri="{BB962C8B-B14F-4D97-AF65-F5344CB8AC3E}">
        <p14:creationId xmlns:p14="http://schemas.microsoft.com/office/powerpoint/2010/main" val="20849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FA4-F962-4AC2-ACB2-572BB93B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False teachers inevitably produce bad results.</a:t>
            </a:r>
          </a:p>
        </p:txBody>
      </p:sp>
    </p:spTree>
    <p:extLst>
      <p:ext uri="{BB962C8B-B14F-4D97-AF65-F5344CB8AC3E}">
        <p14:creationId xmlns:p14="http://schemas.microsoft.com/office/powerpoint/2010/main" val="38064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334-B82C-4E60-8ED7-9FA22238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We examine our </a:t>
            </a:r>
            <a:r>
              <a:rPr lang="en-US" altLang="ja-JP" dirty="0">
                <a:solidFill>
                  <a:srgbClr val="39A4C1"/>
                </a:solidFill>
              </a:rPr>
              <a:t>allegiance</a:t>
            </a:r>
            <a:r>
              <a:rPr lang="en-US" altLang="ja-JP" dirty="0"/>
              <a:t> (vv.</a:t>
            </a:r>
            <a:r>
              <a:rPr lang="en-US" dirty="0"/>
              <a:t> </a:t>
            </a:r>
            <a:r>
              <a:rPr lang="en-US" altLang="ja-JP" dirty="0"/>
              <a:t>21–23).</a:t>
            </a:r>
          </a:p>
        </p:txBody>
      </p:sp>
    </p:spTree>
    <p:extLst>
      <p:ext uri="{BB962C8B-B14F-4D97-AF65-F5344CB8AC3E}">
        <p14:creationId xmlns:p14="http://schemas.microsoft.com/office/powerpoint/2010/main" val="2637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E128-D0B8-4CB5-ABDF-CFAF54F4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altLang="ja-JP" dirty="0"/>
              <a:t>1.	We can deceive ourselves into thinking that we follow Christ.</a:t>
            </a:r>
          </a:p>
        </p:txBody>
      </p:sp>
    </p:spTree>
    <p:extLst>
      <p:ext uri="{BB962C8B-B14F-4D97-AF65-F5344CB8AC3E}">
        <p14:creationId xmlns:p14="http://schemas.microsoft.com/office/powerpoint/2010/main" val="1507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D6B0C-6E75-4D59-8DBB-FBF02C42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false assurances of salvation?</a:t>
            </a:r>
          </a:p>
        </p:txBody>
      </p:sp>
    </p:spTree>
    <p:extLst>
      <p:ext uri="{BB962C8B-B14F-4D97-AF65-F5344CB8AC3E}">
        <p14:creationId xmlns:p14="http://schemas.microsoft.com/office/powerpoint/2010/main" val="26930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E128-D0B8-4CB5-ABDF-CFAF54F4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1066800"/>
          </a:xfrm>
        </p:spPr>
        <p:txBody>
          <a:bodyPr/>
          <a:lstStyle/>
          <a:p>
            <a:r>
              <a:rPr lang="en-US" altLang="ja-JP" dirty="0"/>
              <a:t>1.	We can deceive ourselves into thinking that we follow Christ.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D5E8-3128-4573-8157-C7613867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96678"/>
            <a:ext cx="6629400" cy="3013472"/>
          </a:xfrm>
        </p:spPr>
        <p:txBody>
          <a:bodyPr/>
          <a:lstStyle/>
          <a:p>
            <a:r>
              <a:rPr lang="en-US" altLang="ja-JP" dirty="0"/>
              <a:t>a.	Intellectual </a:t>
            </a:r>
            <a:r>
              <a:rPr lang="en-US" altLang="ja-JP" dirty="0">
                <a:solidFill>
                  <a:srgbClr val="39A4C1"/>
                </a:solidFill>
              </a:rPr>
              <a:t>assent</a:t>
            </a:r>
            <a:r>
              <a:rPr lang="en-US" altLang="ja-JP" dirty="0"/>
              <a:t> to truth</a:t>
            </a:r>
          </a:p>
          <a:p>
            <a:r>
              <a:rPr lang="en-US" altLang="ja-JP" dirty="0"/>
              <a:t>b.	Fervent </a:t>
            </a:r>
            <a:r>
              <a:rPr lang="en-US" altLang="ja-JP" dirty="0">
                <a:solidFill>
                  <a:srgbClr val="39A4C1"/>
                </a:solidFill>
              </a:rPr>
              <a:t>emotion</a:t>
            </a:r>
            <a:r>
              <a:rPr lang="en-US" altLang="ja-JP" dirty="0"/>
              <a:t> for Christ</a:t>
            </a:r>
          </a:p>
          <a:p>
            <a:r>
              <a:rPr lang="en-US" altLang="ja-JP" dirty="0"/>
              <a:t>c.	Great </a:t>
            </a:r>
            <a:r>
              <a:rPr lang="en-US" altLang="ja-JP" dirty="0">
                <a:solidFill>
                  <a:srgbClr val="39A4C1"/>
                </a:solidFill>
              </a:rPr>
              <a:t>works</a:t>
            </a:r>
            <a:r>
              <a:rPr lang="en-US" altLang="ja-JP" dirty="0"/>
              <a:t> in Christ’s name</a:t>
            </a:r>
          </a:p>
          <a:p>
            <a:r>
              <a:rPr lang="en-US" altLang="ja-JP" dirty="0"/>
              <a:t>d.	Association with God’s </a:t>
            </a:r>
            <a:r>
              <a:rPr lang="en-US" altLang="ja-JP" dirty="0">
                <a:solidFill>
                  <a:srgbClr val="39A4C1"/>
                </a:solidFill>
              </a:rPr>
              <a:t>people</a:t>
            </a:r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6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96B4-6490-4649-86F0-4AECA7A27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We should instead do the will of our heavenly Father.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454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B55C-2D03-498F-A32F-0D0FCE08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950"/>
            <a:ext cx="8229600" cy="1066800"/>
          </a:xfrm>
        </p:spPr>
        <p:txBody>
          <a:bodyPr/>
          <a:lstStyle/>
          <a:p>
            <a:r>
              <a:rPr lang="en-US" altLang="ja-JP" dirty="0"/>
              <a:t>C.	We examine the </a:t>
            </a:r>
            <a:r>
              <a:rPr lang="en-US" altLang="ja-JP" dirty="0">
                <a:solidFill>
                  <a:srgbClr val="39A4C1"/>
                </a:solidFill>
              </a:rPr>
              <a:t>foundation</a:t>
            </a:r>
            <a:r>
              <a:rPr lang="en-US" altLang="ja-JP" dirty="0"/>
              <a:t> of our faith (vv.</a:t>
            </a:r>
            <a:r>
              <a:rPr lang="en-US" dirty="0"/>
              <a:t> </a:t>
            </a:r>
            <a:r>
              <a:rPr lang="en-US" altLang="ja-JP" dirty="0"/>
              <a:t>24–27).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166B-BFCB-463B-9394-FE43CE5D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25278"/>
            <a:ext cx="6629400" cy="3013472"/>
          </a:xfrm>
        </p:spPr>
        <p:txBody>
          <a:bodyPr/>
          <a:lstStyle/>
          <a:p>
            <a:r>
              <a:rPr lang="en-US" altLang="ja-JP" dirty="0"/>
              <a:t>1.	The two houses appear similar and serve similar functions.</a:t>
            </a:r>
          </a:p>
          <a:p>
            <a:r>
              <a:rPr lang="en-US" altLang="ja-JP" dirty="0"/>
              <a:t>2.	After the storm, only the house built on the </a:t>
            </a:r>
            <a:r>
              <a:rPr lang="en-US" altLang="ja-JP" dirty="0">
                <a:solidFill>
                  <a:srgbClr val="39A4C1"/>
                </a:solidFill>
              </a:rPr>
              <a:t>rock</a:t>
            </a:r>
            <a:r>
              <a:rPr lang="en-US" altLang="ja-JP" dirty="0"/>
              <a:t> remains standing.</a:t>
            </a:r>
          </a:p>
        </p:txBody>
      </p:sp>
    </p:spTree>
    <p:extLst>
      <p:ext uri="{BB962C8B-B14F-4D97-AF65-F5344CB8AC3E}">
        <p14:creationId xmlns:p14="http://schemas.microsoft.com/office/powerpoint/2010/main" val="1407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39CC-8258-481C-82F6-027718B6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III.	After the sermon </a:t>
            </a:r>
            <a:br>
              <a:rPr lang="en-US" altLang="ja-JP" dirty="0"/>
            </a:br>
            <a:r>
              <a:rPr lang="en-US" altLang="ja-JP" dirty="0"/>
              <a:t>(7:28–8:1)</a:t>
            </a:r>
          </a:p>
        </p:txBody>
      </p:sp>
    </p:spTree>
    <p:extLst>
      <p:ext uri="{BB962C8B-B14F-4D97-AF65-F5344CB8AC3E}">
        <p14:creationId xmlns:p14="http://schemas.microsoft.com/office/powerpoint/2010/main" val="2366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5B66-8B2D-47CF-B8BA-81881EED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A.	The people marveled at Jesus’ </a:t>
            </a:r>
            <a:r>
              <a:rPr lang="en-US" altLang="ja-JP" dirty="0">
                <a:solidFill>
                  <a:srgbClr val="39A4C1"/>
                </a:solidFill>
              </a:rPr>
              <a:t>authoritative</a:t>
            </a:r>
            <a:r>
              <a:rPr lang="en-US" altLang="ja-JP" dirty="0"/>
              <a:t> teaching (vv.</a:t>
            </a:r>
            <a:r>
              <a:rPr lang="en-US" dirty="0"/>
              <a:t> </a:t>
            </a:r>
            <a:r>
              <a:rPr lang="en-US" altLang="ja-JP" dirty="0"/>
              <a:t>28–29).</a:t>
            </a:r>
          </a:p>
        </p:txBody>
      </p:sp>
    </p:spTree>
    <p:extLst>
      <p:ext uri="{BB962C8B-B14F-4D97-AF65-F5344CB8AC3E}">
        <p14:creationId xmlns:p14="http://schemas.microsoft.com/office/powerpoint/2010/main" val="18029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7DC2-943B-4969-B9C6-9D99878C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None of these refer to </a:t>
            </a:r>
            <a:r>
              <a:rPr lang="en-US" dirty="0">
                <a:solidFill>
                  <a:srgbClr val="39A4C1"/>
                </a:solidFill>
              </a:rPr>
              <a:t>natural</a:t>
            </a:r>
            <a:r>
              <a:rPr lang="en-US" dirty="0"/>
              <a:t> tendencies.</a:t>
            </a:r>
          </a:p>
        </p:txBody>
      </p:sp>
    </p:spTree>
    <p:extLst>
      <p:ext uri="{BB962C8B-B14F-4D97-AF65-F5344CB8AC3E}">
        <p14:creationId xmlns:p14="http://schemas.microsoft.com/office/powerpoint/2010/main" val="34187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586B-4744-44CF-8449-8EA8F487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B.	The people likely recognized His claim as </a:t>
            </a:r>
            <a:r>
              <a:rPr lang="en-US" altLang="ja-JP" dirty="0">
                <a:solidFill>
                  <a:srgbClr val="39A4C1"/>
                </a:solidFill>
              </a:rPr>
              <a:t>Messiah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E345-2C52-4046-8597-DB637970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some of the things Christ said in this sermon that only the Messiah could claim?</a:t>
            </a:r>
          </a:p>
        </p:txBody>
      </p:sp>
    </p:spTree>
    <p:extLst>
      <p:ext uri="{BB962C8B-B14F-4D97-AF65-F5344CB8AC3E}">
        <p14:creationId xmlns:p14="http://schemas.microsoft.com/office/powerpoint/2010/main" val="32543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3512-5E77-4EEA-9AB5-3361A005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C.	Many followed Him </a:t>
            </a:r>
            <a:r>
              <a:rPr lang="en-US" altLang="ja-JP" dirty="0">
                <a:solidFill>
                  <a:srgbClr val="39A4C1"/>
                </a:solidFill>
              </a:rPr>
              <a:t>for a time</a:t>
            </a:r>
            <a:r>
              <a:rPr lang="en-US" altLang="ja-JP" dirty="0"/>
              <a:t> (8:1).</a:t>
            </a:r>
          </a:p>
        </p:txBody>
      </p:sp>
    </p:spTree>
    <p:extLst>
      <p:ext uri="{BB962C8B-B14F-4D97-AF65-F5344CB8AC3E}">
        <p14:creationId xmlns:p14="http://schemas.microsoft.com/office/powerpoint/2010/main" val="1679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02E7-C52C-433D-8F4D-FD120587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Source Texts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3EA63-BF05-48B4-BAE0-D2C08892A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Matthew 5–7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Luke 6:17–49</a:t>
            </a:r>
          </a:p>
        </p:txBody>
      </p:sp>
    </p:spTree>
    <p:extLst>
      <p:ext uri="{BB962C8B-B14F-4D97-AF65-F5344CB8AC3E}">
        <p14:creationId xmlns:p14="http://schemas.microsoft.com/office/powerpoint/2010/main" val="42388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24B9-12B9-4ACB-8DB8-99654C75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	These mark the </a:t>
            </a:r>
            <a:r>
              <a:rPr lang="en-US" dirty="0">
                <a:solidFill>
                  <a:srgbClr val="39A4C1"/>
                </a:solidFill>
              </a:rPr>
              <a:t>essential</a:t>
            </a:r>
            <a:r>
              <a:rPr lang="en-US" dirty="0"/>
              <a:t> differences between Christians and unbelievers.</a:t>
            </a:r>
          </a:p>
        </p:txBody>
      </p:sp>
    </p:spTree>
    <p:extLst>
      <p:ext uri="{BB962C8B-B14F-4D97-AF65-F5344CB8AC3E}">
        <p14:creationId xmlns:p14="http://schemas.microsoft.com/office/powerpoint/2010/main" val="2332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1858-D5DF-4EAD-B7C4-D88888D3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	Christians and unbelievers belong to </a:t>
            </a:r>
            <a:r>
              <a:rPr lang="en-US" dirty="0">
                <a:solidFill>
                  <a:srgbClr val="39A4C1"/>
                </a:solidFill>
              </a:rPr>
              <a:t>two different </a:t>
            </a:r>
            <a:r>
              <a:rPr lang="en-US" dirty="0"/>
              <a:t>realms.</a:t>
            </a:r>
          </a:p>
        </p:txBody>
      </p:sp>
    </p:spTree>
    <p:extLst>
      <p:ext uri="{BB962C8B-B14F-4D97-AF65-F5344CB8AC3E}">
        <p14:creationId xmlns:p14="http://schemas.microsoft.com/office/powerpoint/2010/main" val="10744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AF66-0CAA-4529-AFC3-1C5B674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Blessed are the poor in spirit (v. 3).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98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19F9-CC22-459B-9EC6-2046C57A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</a:t>
            </a:r>
            <a:r>
              <a:rPr lang="en-US" dirty="0">
                <a:solidFill>
                  <a:srgbClr val="39A4C1"/>
                </a:solidFill>
              </a:rPr>
              <a:t>humility</a:t>
            </a:r>
            <a:r>
              <a:rPr lang="en-US" dirty="0"/>
              <a:t>; a complete absence of self-reliance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22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9370-BA99-4003-A917-913D7C3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0DEF-801F-41BC-AE0F-EEE8CE31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are incapable of spiritual good, so </a:t>
            </a:r>
            <a:r>
              <a:rPr lang="en-US" dirty="0">
                <a:solidFill>
                  <a:srgbClr val="39A4C1"/>
                </a:solidFill>
              </a:rPr>
              <a:t>God</a:t>
            </a:r>
            <a:r>
              <a:rPr lang="en-US" dirty="0"/>
              <a:t> must work in us.</a:t>
            </a:r>
            <a:endParaRPr lang="en-US" altLang="ja-JP" dirty="0"/>
          </a:p>
          <a:p>
            <a:r>
              <a:rPr lang="en-US" altLang="ja-JP" dirty="0"/>
              <a:t>2.	This heart-attitude is a biblical </a:t>
            </a:r>
            <a:br>
              <a:rPr lang="en-US" altLang="ja-JP" dirty="0"/>
            </a:br>
            <a:r>
              <a:rPr lang="en-US" altLang="ja-JP" dirty="0">
                <a:solidFill>
                  <a:srgbClr val="39A4C1"/>
                </a:solidFill>
              </a:rPr>
              <a:t>self-concept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2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B0CD-27CC-46BE-A7E9-5B672153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Blessing—Theirs is the kingdom of heaven.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4C72-6053-4CDA-98EA-03FC10AB0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find </a:t>
            </a:r>
            <a:r>
              <a:rPr lang="en-US" dirty="0">
                <a:solidFill>
                  <a:srgbClr val="39A4C1"/>
                </a:solidFill>
              </a:rPr>
              <a:t>salvation</a:t>
            </a:r>
            <a:r>
              <a:rPr lang="en-US" dirty="0"/>
              <a:t>.</a:t>
            </a:r>
            <a:endParaRPr lang="en-US" altLang="ja-JP" dirty="0"/>
          </a:p>
          <a:p>
            <a:r>
              <a:rPr lang="en-US" dirty="0"/>
              <a:t>2.	We recognize and enjoy Christ’s </a:t>
            </a:r>
            <a:r>
              <a:rPr lang="en-US" dirty="0">
                <a:solidFill>
                  <a:srgbClr val="39A4C1"/>
                </a:solidFill>
              </a:rPr>
              <a:t>rule</a:t>
            </a:r>
            <a:r>
              <a:rPr lang="en-US" dirty="0"/>
              <a:t> in our lives.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8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8BBF-30DD-4EA6-8F8E-D9A53F7B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II.	Blessed are they that mourn (v.</a:t>
            </a:r>
            <a:r>
              <a:rPr lang="en-US" dirty="0"/>
              <a:t> </a:t>
            </a:r>
            <a:r>
              <a:rPr lang="en-US" altLang="ja-JP" dirty="0"/>
              <a:t>4).</a:t>
            </a:r>
          </a:p>
        </p:txBody>
      </p:sp>
    </p:spTree>
    <p:extLst>
      <p:ext uri="{BB962C8B-B14F-4D97-AF65-F5344CB8AC3E}">
        <p14:creationId xmlns:p14="http://schemas.microsoft.com/office/powerpoint/2010/main" val="31922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03AF-2ABC-41AF-8B18-50D6A42E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</a:t>
            </a:r>
            <a:r>
              <a:rPr lang="en-US" dirty="0">
                <a:solidFill>
                  <a:srgbClr val="39A4C1"/>
                </a:solidFill>
              </a:rPr>
              <a:t>Sorrow</a:t>
            </a:r>
            <a:r>
              <a:rPr lang="en-US" dirty="0"/>
              <a:t> over sin and its effects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4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3DD2-034A-4033-B022-2C965DBA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D4EE-9C5C-440D-9A5D-E90B25A1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recognize sin as </a:t>
            </a:r>
            <a:r>
              <a:rPr lang="en-US" dirty="0">
                <a:solidFill>
                  <a:srgbClr val="39A4C1"/>
                </a:solidFill>
              </a:rPr>
              <a:t>an offense against God</a:t>
            </a:r>
            <a:r>
              <a:rPr lang="en-US" dirty="0"/>
              <a:t>.</a:t>
            </a:r>
          </a:p>
          <a:p>
            <a:r>
              <a:rPr lang="en-US" dirty="0"/>
              <a:t>2.	We regret and condemn sin.</a:t>
            </a:r>
            <a:endParaRPr lang="en-US" altLang="ja-JP" dirty="0"/>
          </a:p>
          <a:p>
            <a:r>
              <a:rPr lang="en-US" altLang="ja-JP" dirty="0"/>
              <a:t>3.	We </a:t>
            </a:r>
            <a:r>
              <a:rPr lang="en-US" altLang="ja-JP" dirty="0">
                <a:solidFill>
                  <a:srgbClr val="39A4C1"/>
                </a:solidFill>
              </a:rPr>
              <a:t>repent</a:t>
            </a:r>
            <a:r>
              <a:rPr lang="en-US" altLang="ja-JP" dirty="0"/>
              <a:t> from sin.</a:t>
            </a:r>
          </a:p>
          <a:p>
            <a:r>
              <a:rPr lang="en-US" altLang="ja-JP" dirty="0"/>
              <a:t>4.	We </a:t>
            </a:r>
            <a:r>
              <a:rPr lang="en-US" altLang="ja-JP" dirty="0">
                <a:solidFill>
                  <a:srgbClr val="39A4C1"/>
                </a:solidFill>
              </a:rPr>
              <a:t>help</a:t>
            </a:r>
            <a:r>
              <a:rPr lang="en-US" altLang="ja-JP" dirty="0"/>
              <a:t> others overtaken by sin.</a:t>
            </a:r>
          </a:p>
        </p:txBody>
      </p:sp>
    </p:spTree>
    <p:extLst>
      <p:ext uri="{BB962C8B-B14F-4D97-AF65-F5344CB8AC3E}">
        <p14:creationId xmlns:p14="http://schemas.microsoft.com/office/powerpoint/2010/main" val="314224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98D8-56FA-478D-A8E6-FC7D3846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be comforted.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B755F-628D-48DF-9022-E6DA15FDF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	The comfort of salvation and assurance</a:t>
            </a:r>
            <a:endParaRPr lang="en-US" altLang="ja-JP" dirty="0"/>
          </a:p>
          <a:p>
            <a:r>
              <a:rPr lang="en-US" dirty="0"/>
              <a:t>2.	The comfort of forgiveness and security</a:t>
            </a:r>
            <a:endParaRPr lang="en-US" altLang="ja-JP" dirty="0"/>
          </a:p>
          <a:p>
            <a:r>
              <a:rPr lang="en-US" dirty="0"/>
              <a:t>3.	The comfort of eternity and glorification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50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C67DC5-509B-4931-8A4A-7E10D1FE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Name</a:t>
            </a:r>
            <a:br>
              <a:rPr lang="en-US" dirty="0"/>
            </a:br>
            <a:r>
              <a:rPr lang="en-US" b="0" dirty="0"/>
              <a:t>“Sermon on the Mount”</a:t>
            </a:r>
          </a:p>
        </p:txBody>
      </p:sp>
    </p:spTree>
    <p:extLst>
      <p:ext uri="{BB962C8B-B14F-4D97-AF65-F5344CB8AC3E}">
        <p14:creationId xmlns:p14="http://schemas.microsoft.com/office/powerpoint/2010/main" val="13459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1548-5EB5-477E-BD12-0413D868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III.	Blessed are the meek (v.</a:t>
            </a:r>
            <a:r>
              <a:rPr lang="en-US" dirty="0"/>
              <a:t> </a:t>
            </a:r>
            <a:r>
              <a:rPr lang="en-US" altLang="ja-JP" dirty="0"/>
              <a:t>5).</a:t>
            </a:r>
          </a:p>
        </p:txBody>
      </p:sp>
    </p:spTree>
    <p:extLst>
      <p:ext uri="{BB962C8B-B14F-4D97-AF65-F5344CB8AC3E}">
        <p14:creationId xmlns:p14="http://schemas.microsoft.com/office/powerpoint/2010/main" val="16816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1D91-E601-4DC3-B607-789D365F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Recognizing our position, we </a:t>
            </a:r>
            <a:r>
              <a:rPr lang="en-US" dirty="0">
                <a:solidFill>
                  <a:srgbClr val="39A4C1"/>
                </a:solidFill>
              </a:rPr>
              <a:t>submit</a:t>
            </a:r>
            <a:r>
              <a:rPr lang="en-US" dirty="0"/>
              <a:t> ourselves to God.</a:t>
            </a:r>
          </a:p>
        </p:txBody>
      </p:sp>
    </p:spTree>
    <p:extLst>
      <p:ext uri="{BB962C8B-B14F-4D97-AF65-F5344CB8AC3E}">
        <p14:creationId xmlns:p14="http://schemas.microsoft.com/office/powerpoint/2010/main" val="6728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EC8A-3812-4DBD-86BB-4EBE3C68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5BEA-2FDB-4199-AF60-1F7C8DDC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choose a better </a:t>
            </a:r>
            <a:r>
              <a:rPr lang="en-US" dirty="0">
                <a:solidFill>
                  <a:srgbClr val="39A4C1"/>
                </a:solidFill>
              </a:rPr>
              <a:t>Master</a:t>
            </a:r>
            <a:r>
              <a:rPr lang="en-US" dirty="0"/>
              <a:t>.</a:t>
            </a:r>
          </a:p>
          <a:p>
            <a:r>
              <a:rPr lang="en-US" dirty="0"/>
              <a:t>2.	We desire God’s </a:t>
            </a:r>
            <a:r>
              <a:rPr lang="en-US" dirty="0">
                <a:solidFill>
                  <a:srgbClr val="39A4C1"/>
                </a:solidFill>
              </a:rPr>
              <a:t>control and direction</a:t>
            </a:r>
            <a:r>
              <a:rPr lang="en-US" dirty="0"/>
              <a:t>.</a:t>
            </a:r>
            <a:endParaRPr lang="en-US" altLang="ja-JP" dirty="0"/>
          </a:p>
          <a:p>
            <a:r>
              <a:rPr lang="en-US" dirty="0"/>
              <a:t>3.	We do not </a:t>
            </a:r>
            <a:r>
              <a:rPr lang="en-US" dirty="0">
                <a:solidFill>
                  <a:srgbClr val="39A4C1"/>
                </a:solidFill>
              </a:rPr>
              <a:t>fight</a:t>
            </a:r>
            <a:r>
              <a:rPr lang="en-US" dirty="0"/>
              <a:t> for own sake.</a:t>
            </a:r>
          </a:p>
        </p:txBody>
      </p:sp>
    </p:spTree>
    <p:extLst>
      <p:ext uri="{BB962C8B-B14F-4D97-AF65-F5344CB8AC3E}">
        <p14:creationId xmlns:p14="http://schemas.microsoft.com/office/powerpoint/2010/main" val="37573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6D60-4653-4753-8454-E5A05E32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inherit the earth.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22C1-379C-498A-9E75-CE913FE0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remain </a:t>
            </a:r>
            <a:r>
              <a:rPr lang="en-US" dirty="0">
                <a:solidFill>
                  <a:srgbClr val="39A4C1"/>
                </a:solidFill>
              </a:rPr>
              <a:t>content</a:t>
            </a:r>
            <a:r>
              <a:rPr lang="en-US" dirty="0"/>
              <a:t> in the present.</a:t>
            </a:r>
            <a:endParaRPr lang="en-US" altLang="ja-JP" dirty="0"/>
          </a:p>
          <a:p>
            <a:r>
              <a:rPr lang="en-US" altLang="ja-JP" dirty="0"/>
              <a:t>2.	We find hope in our unmatched </a:t>
            </a:r>
            <a:r>
              <a:rPr lang="en-US" altLang="ja-JP" dirty="0">
                <a:solidFill>
                  <a:srgbClr val="39A4C1"/>
                </a:solidFill>
              </a:rPr>
              <a:t>promise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6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F34C-6148-436B-B428-962EC36F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IV.	Blessed are they that hunger and thirst after righteousness (v.</a:t>
            </a:r>
            <a:r>
              <a:rPr lang="en-US" dirty="0"/>
              <a:t> </a:t>
            </a:r>
            <a:r>
              <a:rPr lang="en-US" altLang="ja-JP" dirty="0"/>
              <a:t>6).</a:t>
            </a:r>
          </a:p>
        </p:txBody>
      </p:sp>
    </p:spTree>
    <p:extLst>
      <p:ext uri="{BB962C8B-B14F-4D97-AF65-F5344CB8AC3E}">
        <p14:creationId xmlns:p14="http://schemas.microsoft.com/office/powerpoint/2010/main" val="28595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C624-DDA9-4D79-8578-6DBF4070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a desire to be </a:t>
            </a:r>
            <a:r>
              <a:rPr lang="en-US" dirty="0">
                <a:solidFill>
                  <a:srgbClr val="39A4C1"/>
                </a:solidFill>
              </a:rPr>
              <a:t>right</a:t>
            </a:r>
            <a:r>
              <a:rPr lang="en-US" dirty="0"/>
              <a:t> with God and </a:t>
            </a:r>
            <a:r>
              <a:rPr lang="en-US" dirty="0">
                <a:solidFill>
                  <a:srgbClr val="39A4C1"/>
                </a:solidFill>
              </a:rPr>
              <a:t>free</a:t>
            </a:r>
            <a:r>
              <a:rPr lang="en-US" dirty="0"/>
              <a:t> from sin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4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2BA4-B122-4B2A-9256-6774D714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3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4E38-E572-4CEF-9DE6-456E6195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We need the righteousness of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5A9A-005D-47E4-A15E-0EB44FE5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Hunger and thirst are </a:t>
            </a:r>
            <a:r>
              <a:rPr lang="en-US" dirty="0">
                <a:solidFill>
                  <a:srgbClr val="39A4C1"/>
                </a:solidFill>
              </a:rPr>
              <a:t>intense</a:t>
            </a:r>
            <a:r>
              <a:rPr lang="en-US" dirty="0"/>
              <a:t>.</a:t>
            </a:r>
            <a:endParaRPr lang="en-US" altLang="ja-JP" dirty="0"/>
          </a:p>
          <a:p>
            <a:r>
              <a:rPr lang="en-US" dirty="0"/>
              <a:t>b.	Hunger and thirst </a:t>
            </a:r>
            <a:r>
              <a:rPr lang="en-US" dirty="0">
                <a:solidFill>
                  <a:srgbClr val="39A4C1"/>
                </a:solidFill>
              </a:rPr>
              <a:t>recur</a:t>
            </a:r>
            <a:r>
              <a:rPr lang="en-US" dirty="0"/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39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6BB3-6EFA-43F2-BC1B-D92A6B58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We reject </a:t>
            </a:r>
            <a:r>
              <a:rPr lang="en-US" dirty="0">
                <a:solidFill>
                  <a:srgbClr val="39A4C1"/>
                </a:solidFill>
              </a:rPr>
              <a:t>happiness</a:t>
            </a:r>
            <a:r>
              <a:rPr lang="en-US" dirty="0"/>
              <a:t> as a goal.</a:t>
            </a:r>
          </a:p>
        </p:txBody>
      </p:sp>
    </p:spTree>
    <p:extLst>
      <p:ext uri="{BB962C8B-B14F-4D97-AF65-F5344CB8AC3E}">
        <p14:creationId xmlns:p14="http://schemas.microsoft.com/office/powerpoint/2010/main" val="39986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8BF7-232F-46DC-A0E4-34F55CE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be filled.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64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E1D0-14E8-44DC-9CD5-0D61A16D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I.	The Significance of the Sermon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B45AD-7526-470A-9479-275516BD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A.	It’s the </a:t>
            </a:r>
            <a:r>
              <a:rPr lang="en-US" dirty="0">
                <a:solidFill>
                  <a:srgbClr val="39A4C1"/>
                </a:solidFill>
              </a:rPr>
              <a:t>longest</a:t>
            </a:r>
            <a:r>
              <a:rPr lang="en-US" dirty="0"/>
              <a:t> sermon recorded in the New Testament.</a:t>
            </a:r>
          </a:p>
          <a:p>
            <a:r>
              <a:rPr lang="en-US" dirty="0"/>
              <a:t>B.	It’s the </a:t>
            </a:r>
            <a:r>
              <a:rPr lang="en-US" dirty="0">
                <a:solidFill>
                  <a:srgbClr val="39A4C1"/>
                </a:solidFill>
              </a:rPr>
              <a:t>most complete </a:t>
            </a:r>
            <a:r>
              <a:rPr lang="en-US" dirty="0"/>
              <a:t>sermon of Jesus recorded in the Scriptures.</a:t>
            </a:r>
          </a:p>
          <a:p>
            <a:r>
              <a:rPr lang="en-US" dirty="0"/>
              <a:t>C.	It includes many </a:t>
            </a:r>
            <a:r>
              <a:rPr lang="en-US" dirty="0">
                <a:solidFill>
                  <a:srgbClr val="39A4C1"/>
                </a:solidFill>
              </a:rPr>
              <a:t>memorable</a:t>
            </a:r>
            <a:r>
              <a:rPr lang="en-US" dirty="0"/>
              <a:t> passages.</a:t>
            </a:r>
          </a:p>
        </p:txBody>
      </p:sp>
    </p:spTree>
    <p:extLst>
      <p:ext uri="{BB962C8B-B14F-4D97-AF65-F5344CB8AC3E}">
        <p14:creationId xmlns:p14="http://schemas.microsoft.com/office/powerpoint/2010/main" val="21790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DB27-7873-430C-B6E5-0B4763A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God satisfies those who </a:t>
            </a:r>
            <a:r>
              <a:rPr lang="en-US" dirty="0">
                <a:solidFill>
                  <a:srgbClr val="39A4C1"/>
                </a:solidFill>
              </a:rPr>
              <a:t>seek</a:t>
            </a:r>
            <a:r>
              <a:rPr lang="en-US" dirty="0"/>
              <a:t> Him.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567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8940-12F4-45CD-A855-B7A1978D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God is the one who accomplishes this work.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A36A-394F-49FF-9BA8-C609C3AC9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a.	At the point of salvation, God fills us with </a:t>
            </a:r>
            <a:r>
              <a:rPr lang="en-US" dirty="0">
                <a:solidFill>
                  <a:srgbClr val="39A4C1"/>
                </a:solidFill>
              </a:rPr>
              <a:t>positional</a:t>
            </a:r>
            <a:r>
              <a:rPr lang="en-US" dirty="0"/>
              <a:t> righteousness.</a:t>
            </a:r>
            <a:endParaRPr lang="en-US" altLang="ja-JP" dirty="0"/>
          </a:p>
          <a:p>
            <a:r>
              <a:rPr lang="en-US" dirty="0"/>
              <a:t>b.	Today, God continues to </a:t>
            </a:r>
            <a:r>
              <a:rPr lang="en-US" dirty="0">
                <a:solidFill>
                  <a:srgbClr val="39A4C1"/>
                </a:solidFill>
              </a:rPr>
              <a:t>sanctify</a:t>
            </a:r>
            <a:r>
              <a:rPr lang="en-US" dirty="0"/>
              <a:t> us through Christ’s righteousness.</a:t>
            </a:r>
          </a:p>
          <a:p>
            <a:r>
              <a:rPr lang="en-US" dirty="0"/>
              <a:t>c.	One day, God will </a:t>
            </a:r>
            <a:r>
              <a:rPr lang="en-US" dirty="0">
                <a:solidFill>
                  <a:srgbClr val="39A4C1"/>
                </a:solidFill>
              </a:rPr>
              <a:t>glorify</a:t>
            </a:r>
            <a:r>
              <a:rPr lang="en-US" dirty="0"/>
              <a:t> us in perfect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40367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2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9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08DD-85F9-4DE9-A189-5922EED2C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Beatitudes</a:t>
            </a:r>
            <a:br>
              <a:rPr lang="en-US" dirty="0"/>
            </a:br>
            <a:r>
              <a:rPr lang="en-US" sz="4400" b="0" dirty="0"/>
              <a:t>Portrait of a Christian, Part 2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EDA15-B9BA-4C2F-BD6E-1C4C6CFF2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5491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EE16-3A12-4355-8A4C-577714D7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tabLst>
                <a:tab pos="0" algn="l"/>
              </a:tabLst>
            </a:pPr>
            <a:r>
              <a:rPr lang="en-US" dirty="0"/>
              <a:t>	The Progression of the Beatitudes</a:t>
            </a:r>
          </a:p>
        </p:txBody>
      </p:sp>
    </p:spTree>
    <p:extLst>
      <p:ext uri="{BB962C8B-B14F-4D97-AF65-F5344CB8AC3E}">
        <p14:creationId xmlns:p14="http://schemas.microsoft.com/office/powerpoint/2010/main" val="12094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7F77-DF41-452D-8D47-FAB6C737C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Matthew 5:3–10</a:t>
            </a:r>
          </a:p>
          <a:p>
            <a:endParaRPr lang="en-US" b="1" dirty="0"/>
          </a:p>
          <a:p>
            <a:r>
              <a:rPr lang="en-US" dirty="0"/>
              <a:t>Notice a pattern?</a:t>
            </a:r>
          </a:p>
        </p:txBody>
      </p:sp>
    </p:spTree>
    <p:extLst>
      <p:ext uri="{BB962C8B-B14F-4D97-AF65-F5344CB8AC3E}">
        <p14:creationId xmlns:p14="http://schemas.microsoft.com/office/powerpoint/2010/main" val="5968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58900E-3223-4513-8BA6-63AF5B942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504897"/>
              </p:ext>
            </p:extLst>
          </p:nvPr>
        </p:nvGraphicFramePr>
        <p:xfrm>
          <a:off x="571500" y="476250"/>
          <a:ext cx="8001000" cy="4191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98941866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50669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422790118"/>
                    </a:ext>
                  </a:extLst>
                </a:gridCol>
              </a:tblGrid>
              <a:tr h="519545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Believers are . . 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And are therefore . . 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4893855"/>
                  </a:ext>
                </a:extLst>
              </a:tr>
              <a:tr h="9178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D5261"/>
                          </a:solidFill>
                        </a:rPr>
                        <a:t>Knowing their desperate need of God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48443"/>
                  </a:ext>
                </a:extLst>
              </a:tr>
              <a:tr h="9178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D5261"/>
                          </a:solidFill>
                        </a:rPr>
                        <a:t>Hating sin and all its destruction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7707"/>
                  </a:ext>
                </a:extLst>
              </a:tr>
              <a:tr h="9178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D5261"/>
                          </a:solidFill>
                        </a:rPr>
                        <a:t>Submitting our rights and strength to an unselfish purpose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57782"/>
                  </a:ext>
                </a:extLst>
              </a:tr>
              <a:tr h="9178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D5261"/>
                          </a:solidFill>
                        </a:rPr>
                        <a:t>Desiring a good relationship with God, no matter the cost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368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1026168-CFD5-40BC-9215-E808F7F8D4ED}"/>
              </a:ext>
            </a:extLst>
          </p:cNvPr>
          <p:cNvSpPr/>
          <p:nvPr/>
        </p:nvSpPr>
        <p:spPr>
          <a:xfrm>
            <a:off x="685800" y="1276350"/>
            <a:ext cx="19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Poor in spirit (v. 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B30B9-0285-41DB-9E91-587C0B2DCB2B}"/>
              </a:ext>
            </a:extLst>
          </p:cNvPr>
          <p:cNvSpPr/>
          <p:nvPr/>
        </p:nvSpPr>
        <p:spPr>
          <a:xfrm>
            <a:off x="685800" y="2202418"/>
            <a:ext cx="161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Mournful (v. 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82356-C317-45FA-A39F-6E04951622D4}"/>
              </a:ext>
            </a:extLst>
          </p:cNvPr>
          <p:cNvSpPr/>
          <p:nvPr/>
        </p:nvSpPr>
        <p:spPr>
          <a:xfrm>
            <a:off x="717550" y="3128486"/>
            <a:ext cx="124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Meek (v. 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CCD85-25EC-46BE-8104-50C016628910}"/>
              </a:ext>
            </a:extLst>
          </p:cNvPr>
          <p:cNvSpPr/>
          <p:nvPr/>
        </p:nvSpPr>
        <p:spPr>
          <a:xfrm>
            <a:off x="685801" y="390661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Hungry and thirsty for righteousness (v. 6)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DDE9C-B111-4AB8-B024-09A53620232D}"/>
              </a:ext>
            </a:extLst>
          </p:cNvPr>
          <p:cNvSpPr/>
          <p:nvPr/>
        </p:nvSpPr>
        <p:spPr>
          <a:xfrm>
            <a:off x="6019800" y="1276350"/>
            <a:ext cx="150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Merciful (v. 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9002D6-498F-4B19-AF17-7A525FED53F0}"/>
              </a:ext>
            </a:extLst>
          </p:cNvPr>
          <p:cNvSpPr/>
          <p:nvPr/>
        </p:nvSpPr>
        <p:spPr>
          <a:xfrm>
            <a:off x="6019800" y="2202418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Pure in heart (v. 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E73855-3BC8-4C1D-B6F2-B867DC2B4599}"/>
              </a:ext>
            </a:extLst>
          </p:cNvPr>
          <p:cNvSpPr/>
          <p:nvPr/>
        </p:nvSpPr>
        <p:spPr>
          <a:xfrm>
            <a:off x="6019800" y="3128486"/>
            <a:ext cx="1957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Peacemakers (v. 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56CAA-60FD-4804-9ECD-961BBED21602}"/>
              </a:ext>
            </a:extLst>
          </p:cNvPr>
          <p:cNvSpPr/>
          <p:nvPr/>
        </p:nvSpPr>
        <p:spPr>
          <a:xfrm>
            <a:off x="5943600" y="3906619"/>
            <a:ext cx="26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9A4C1"/>
                </a:solidFill>
              </a:rPr>
              <a:t>Willing to suffer for righteousness sake (v. 10)</a:t>
            </a:r>
          </a:p>
        </p:txBody>
      </p:sp>
    </p:spTree>
    <p:extLst>
      <p:ext uri="{BB962C8B-B14F-4D97-AF65-F5344CB8AC3E}">
        <p14:creationId xmlns:p14="http://schemas.microsoft.com/office/powerpoint/2010/main" val="38982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3E5D1-C762-4C8D-BF69-AF694587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	Blessed are the merciful (v. 7).</a:t>
            </a:r>
          </a:p>
        </p:txBody>
      </p:sp>
    </p:spTree>
    <p:extLst>
      <p:ext uri="{BB962C8B-B14F-4D97-AF65-F5344CB8AC3E}">
        <p14:creationId xmlns:p14="http://schemas.microsoft.com/office/powerpoint/2010/main" val="3323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B8DD-ACBE-43D9-9EE1-D90A2958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a </a:t>
            </a:r>
            <a:r>
              <a:rPr lang="en-US" dirty="0">
                <a:solidFill>
                  <a:srgbClr val="39A4C1"/>
                </a:solidFill>
              </a:rPr>
              <a:t>compassion</a:t>
            </a:r>
            <a:r>
              <a:rPr lang="en-US" dirty="0"/>
              <a:t> that moves us to help others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87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AC29-2003-4692-9CEB-B47DA95F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II.	The Context of the Sermon</a:t>
            </a:r>
          </a:p>
        </p:txBody>
      </p:sp>
    </p:spTree>
    <p:extLst>
      <p:ext uri="{BB962C8B-B14F-4D97-AF65-F5344CB8AC3E}">
        <p14:creationId xmlns:p14="http://schemas.microsoft.com/office/powerpoint/2010/main" val="249604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D157-4172-4CE4-9522-C31B73A6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93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98BA-5092-4378-AF1A-C1156FEE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	We allow ourselves to </a:t>
            </a:r>
            <a:r>
              <a:rPr lang="en-US" altLang="ja-JP" dirty="0">
                <a:solidFill>
                  <a:srgbClr val="39A4C1"/>
                </a:solidFill>
              </a:rPr>
              <a:t>feel</a:t>
            </a:r>
            <a:r>
              <a:rPr lang="en-US" altLang="ja-JP" dirty="0"/>
              <a:t> the needs of others.</a:t>
            </a:r>
          </a:p>
        </p:txBody>
      </p:sp>
    </p:spTree>
    <p:extLst>
      <p:ext uri="{BB962C8B-B14F-4D97-AF65-F5344CB8AC3E}">
        <p14:creationId xmlns:p14="http://schemas.microsoft.com/office/powerpoint/2010/main" val="11948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6959-9BEF-4863-ACC1-9BCB8ED4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2.	We show mercy in two realms: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B9DE-CBED-4DF5-9DE4-1B6AA148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a.	Mercy for </a:t>
            </a:r>
            <a:r>
              <a:rPr lang="en-US" altLang="ja-JP" dirty="0">
                <a:solidFill>
                  <a:srgbClr val="39A4C1"/>
                </a:solidFill>
              </a:rPr>
              <a:t>material</a:t>
            </a:r>
            <a:r>
              <a:rPr lang="en-US" altLang="ja-JP" dirty="0"/>
              <a:t> needs</a:t>
            </a:r>
          </a:p>
          <a:p>
            <a:r>
              <a:rPr lang="en-US" altLang="ja-JP" dirty="0"/>
              <a:t>b.	Mercy for </a:t>
            </a:r>
            <a:r>
              <a:rPr lang="en-US" altLang="ja-JP" dirty="0">
                <a:solidFill>
                  <a:srgbClr val="39A4C1"/>
                </a:solidFill>
              </a:rPr>
              <a:t>spiritual</a:t>
            </a:r>
            <a:r>
              <a:rPr lang="en-US" altLang="ja-JP" dirty="0"/>
              <a:t> needs</a:t>
            </a:r>
          </a:p>
        </p:txBody>
      </p:sp>
    </p:spTree>
    <p:extLst>
      <p:ext uri="{BB962C8B-B14F-4D97-AF65-F5344CB8AC3E}">
        <p14:creationId xmlns:p14="http://schemas.microsoft.com/office/powerpoint/2010/main" val="20734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DD6A-C1A5-41F2-A732-988171BB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receive mercy.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4C1B-84C8-4572-BFD9-173A9EC6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A lack of given mercy often reflects a lack of </a:t>
            </a:r>
            <a:r>
              <a:rPr lang="en-US" dirty="0">
                <a:solidFill>
                  <a:srgbClr val="39A4C1"/>
                </a:solidFill>
              </a:rPr>
              <a:t>received</a:t>
            </a:r>
            <a:r>
              <a:rPr lang="en-US" dirty="0"/>
              <a:t> mercy.</a:t>
            </a:r>
          </a:p>
          <a:p>
            <a:r>
              <a:rPr lang="en-US" dirty="0"/>
              <a:t>2.	As we show mercy, God’s mercy becomes </a:t>
            </a:r>
            <a:r>
              <a:rPr lang="en-US" dirty="0">
                <a:solidFill>
                  <a:srgbClr val="39A4C1"/>
                </a:solidFill>
              </a:rPr>
              <a:t>clearer</a:t>
            </a:r>
            <a:r>
              <a:rPr lang="en-US" dirty="0"/>
              <a:t> to us.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11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678-5D21-409A-83D2-9982889D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VI.	Blessed are the pure in heart (v.</a:t>
            </a:r>
            <a:r>
              <a:rPr lang="en-US" dirty="0"/>
              <a:t> </a:t>
            </a:r>
            <a:r>
              <a:rPr lang="en-US" altLang="ja-JP" dirty="0"/>
              <a:t>8).</a:t>
            </a:r>
          </a:p>
        </p:txBody>
      </p:sp>
    </p:spTree>
    <p:extLst>
      <p:ext uri="{BB962C8B-B14F-4D97-AF65-F5344CB8AC3E}">
        <p14:creationId xmlns:p14="http://schemas.microsoft.com/office/powerpoint/2010/main" val="14412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336E-1F4B-4B1A-BFC9-89F2FF1E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a heart </a:t>
            </a:r>
            <a:r>
              <a:rPr lang="en-US" dirty="0">
                <a:solidFill>
                  <a:srgbClr val="39A4C1"/>
                </a:solidFill>
              </a:rPr>
              <a:t>cleansed</a:t>
            </a:r>
            <a:r>
              <a:rPr lang="en-US" dirty="0"/>
              <a:t> and </a:t>
            </a:r>
            <a:r>
              <a:rPr lang="en-US" dirty="0">
                <a:solidFill>
                  <a:srgbClr val="39A4C1"/>
                </a:solidFill>
              </a:rPr>
              <a:t>dedicated</a:t>
            </a:r>
            <a:r>
              <a:rPr lang="en-US" dirty="0"/>
              <a:t> to God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14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A857-DB54-44A3-A02D-930F504E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EE22-1EF0-41C7-8B62-C6F378EE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have </a:t>
            </a:r>
            <a:r>
              <a:rPr lang="en-US" dirty="0">
                <a:solidFill>
                  <a:srgbClr val="39A4C1"/>
                </a:solidFill>
              </a:rPr>
              <a:t>internal</a:t>
            </a:r>
            <a:r>
              <a:rPr lang="en-US" dirty="0"/>
              <a:t> purity.</a:t>
            </a:r>
            <a:endParaRPr lang="en-US" altLang="ja-JP" dirty="0"/>
          </a:p>
          <a:p>
            <a:r>
              <a:rPr lang="en-US" dirty="0"/>
              <a:t>2.	We focus on God.</a:t>
            </a:r>
          </a:p>
        </p:txBody>
      </p:sp>
    </p:spTree>
    <p:extLst>
      <p:ext uri="{BB962C8B-B14F-4D97-AF65-F5344CB8AC3E}">
        <p14:creationId xmlns:p14="http://schemas.microsoft.com/office/powerpoint/2010/main" val="40942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6F5E-5D37-4622-BE44-69DBAAFC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see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F3EAB-EC42-4A6E-8C12-8882AEF10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For now, we can see God working in our lives.</a:t>
            </a:r>
          </a:p>
          <a:p>
            <a:r>
              <a:rPr lang="en-US" dirty="0"/>
              <a:t>2.	In the future, we will see God </a:t>
            </a:r>
            <a:r>
              <a:rPr lang="en-US" dirty="0">
                <a:solidFill>
                  <a:srgbClr val="39A4C1"/>
                </a:solidFill>
              </a:rPr>
              <a:t>face to face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6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29E5-86E9-4838-A30C-E7962A17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VII.	Blessed are the peacemakers (v.</a:t>
            </a:r>
            <a:r>
              <a:rPr lang="en-US" dirty="0"/>
              <a:t> </a:t>
            </a:r>
            <a:r>
              <a:rPr lang="en-US" altLang="ja-JP" dirty="0"/>
              <a:t>9).</a:t>
            </a:r>
          </a:p>
        </p:txBody>
      </p:sp>
    </p:spTree>
    <p:extLst>
      <p:ext uri="{BB962C8B-B14F-4D97-AF65-F5344CB8AC3E}">
        <p14:creationId xmlns:p14="http://schemas.microsoft.com/office/powerpoint/2010/main" val="4531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A658-DAC6-41BD-96A6-5A5DF754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those who resolve </a:t>
            </a:r>
            <a:r>
              <a:rPr lang="en-US" dirty="0">
                <a:solidFill>
                  <a:srgbClr val="39A4C1"/>
                </a:solidFill>
              </a:rPr>
              <a:t>conflicts</a:t>
            </a:r>
            <a:r>
              <a:rPr lang="en-US" dirty="0"/>
              <a:t> in truth and love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20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59D3-B7C1-49B5-8DE4-051272BB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sermon’s place in the Book of Matthew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4166B-9A84-4649-9635-D8894FEEE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Matthew 1–2: </a:t>
            </a:r>
            <a:r>
              <a:rPr lang="en-US" dirty="0">
                <a:solidFill>
                  <a:srgbClr val="39A4C1"/>
                </a:solidFill>
              </a:rPr>
              <a:t>Genealogy &amp; Nativity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9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26B5-1433-4EA7-B558-C57F6022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25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F617-4513-442C-9F77-99B369D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	We make much of God—because He offers true peace.</a:t>
            </a:r>
          </a:p>
        </p:txBody>
      </p:sp>
    </p:spTree>
    <p:extLst>
      <p:ext uri="{BB962C8B-B14F-4D97-AF65-F5344CB8AC3E}">
        <p14:creationId xmlns:p14="http://schemas.microsoft.com/office/powerpoint/2010/main" val="13808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10A3-33F9-4FF7-98F1-5091A0DB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We make peace in three realms: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1E22-6EE5-4B23-8566-4561CE41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	Finding our peace with God</a:t>
            </a:r>
            <a:endParaRPr lang="en-US" altLang="ja-JP" dirty="0"/>
          </a:p>
          <a:p>
            <a:r>
              <a:rPr lang="en-US" dirty="0"/>
              <a:t>b.	Leading others to peace with God</a:t>
            </a:r>
            <a:endParaRPr lang="en-US" altLang="ja-JP" dirty="0"/>
          </a:p>
          <a:p>
            <a:r>
              <a:rPr lang="en-US" dirty="0"/>
              <a:t>c.	Encouraging peace between people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03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1875-A983-44BA-987D-5864EA88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Blessing—They will be called God’s children.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EDA3-F967-4D59-AC03-B8B1C0A1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Peacemakers call the </a:t>
            </a:r>
            <a:r>
              <a:rPr lang="en-US" dirty="0">
                <a:solidFill>
                  <a:srgbClr val="39A4C1"/>
                </a:solidFill>
              </a:rPr>
              <a:t>God of Peace </a:t>
            </a:r>
            <a:r>
              <a:rPr lang="en-US" dirty="0"/>
              <a:t>their Father.</a:t>
            </a:r>
            <a:endParaRPr lang="en-US" altLang="ja-JP" dirty="0"/>
          </a:p>
          <a:p>
            <a:r>
              <a:rPr lang="en-US" dirty="0"/>
              <a:t>2.	Christ made </a:t>
            </a:r>
            <a:r>
              <a:rPr lang="en-US" dirty="0">
                <a:solidFill>
                  <a:srgbClr val="39A4C1"/>
                </a:solidFill>
              </a:rPr>
              <a:t>ultimate peace </a:t>
            </a:r>
            <a:r>
              <a:rPr lang="en-US" dirty="0"/>
              <a:t>through His death and resurrection.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6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3F1D-0CCB-41AB-90EC-3567D8F2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VIII. Blessed are those persecuted for righteousness' sake (v.</a:t>
            </a:r>
            <a:r>
              <a:rPr lang="en-US" dirty="0"/>
              <a:t> </a:t>
            </a:r>
            <a:r>
              <a:rPr lang="en-US" altLang="ja-JP" dirty="0"/>
              <a:t>10).</a:t>
            </a:r>
          </a:p>
        </p:txBody>
      </p:sp>
    </p:spTree>
    <p:extLst>
      <p:ext uri="{BB962C8B-B14F-4D97-AF65-F5344CB8AC3E}">
        <p14:creationId xmlns:p14="http://schemas.microsoft.com/office/powerpoint/2010/main" val="11277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9028-85BD-4FE0-BD7C-40159667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Definition: suffering </a:t>
            </a:r>
            <a:r>
              <a:rPr lang="en-US" dirty="0">
                <a:solidFill>
                  <a:srgbClr val="39A4C1"/>
                </a:solidFill>
              </a:rPr>
              <a:t>harsh treatment </a:t>
            </a:r>
            <a:r>
              <a:rPr lang="en-US" dirty="0"/>
              <a:t>for acting in accord with God’s Word</a:t>
            </a:r>
          </a:p>
        </p:txBody>
      </p:sp>
    </p:spTree>
    <p:extLst>
      <p:ext uri="{BB962C8B-B14F-4D97-AF65-F5344CB8AC3E}">
        <p14:creationId xmlns:p14="http://schemas.microsoft.com/office/powerpoint/2010/main" val="3464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437E-2F33-44E4-811E-28A95F3A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Implications</a:t>
            </a:r>
            <a:endParaRPr lang="en-US" altLang="ja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3098-D02E-400C-B12E-D0EB8B68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We will </a:t>
            </a:r>
            <a:r>
              <a:rPr lang="en-US" dirty="0">
                <a:solidFill>
                  <a:srgbClr val="39A4C1"/>
                </a:solidFill>
              </a:rPr>
              <a:t>always</a:t>
            </a:r>
            <a:r>
              <a:rPr lang="en-US" dirty="0"/>
              <a:t> face some resistance.</a:t>
            </a:r>
            <a:endParaRPr lang="en-US" altLang="ja-JP" dirty="0"/>
          </a:p>
          <a:p>
            <a:r>
              <a:rPr lang="en-US" altLang="ja-JP" dirty="0"/>
              <a:t>2.	Our </a:t>
            </a:r>
            <a:r>
              <a:rPr lang="en-US" altLang="ja-JP" dirty="0">
                <a:solidFill>
                  <a:srgbClr val="39A4C1"/>
                </a:solidFill>
              </a:rPr>
              <a:t>blessings</a:t>
            </a:r>
            <a:r>
              <a:rPr lang="en-US" altLang="ja-JP" dirty="0"/>
              <a:t> in Christ will anger the world.</a:t>
            </a:r>
          </a:p>
          <a:p>
            <a:r>
              <a:rPr lang="en-US" altLang="ja-JP" dirty="0"/>
              <a:t>3.	We will face persecution from many sources.</a:t>
            </a:r>
          </a:p>
        </p:txBody>
      </p:sp>
    </p:spTree>
    <p:extLst>
      <p:ext uri="{BB962C8B-B14F-4D97-AF65-F5344CB8AC3E}">
        <p14:creationId xmlns:p14="http://schemas.microsoft.com/office/powerpoint/2010/main" val="35357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126E-EB1E-429B-BED2-5B81DC92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C.	Blessing—They will inherit the kingdom of heaven.</a:t>
            </a:r>
            <a:endParaRPr lang="en-US" altLang="ja-JP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3B71-A951-482F-88E4-6B621646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1.	This blessing is the </a:t>
            </a:r>
            <a:r>
              <a:rPr lang="en-US" altLang="ja-JP" dirty="0">
                <a:solidFill>
                  <a:srgbClr val="39A4C1"/>
                </a:solidFill>
              </a:rPr>
              <a:t>heart</a:t>
            </a:r>
            <a:r>
              <a:rPr lang="en-US" altLang="ja-JP" dirty="0"/>
              <a:t> of all others.</a:t>
            </a:r>
          </a:p>
          <a:p>
            <a:r>
              <a:rPr lang="en-US" altLang="ja-JP" dirty="0"/>
              <a:t>2.	God will </a:t>
            </a:r>
            <a:r>
              <a:rPr lang="en-US" altLang="ja-JP" dirty="0">
                <a:solidFill>
                  <a:srgbClr val="39A4C1"/>
                </a:solidFill>
              </a:rPr>
              <a:t>restore</a:t>
            </a:r>
            <a:r>
              <a:rPr lang="en-US" altLang="ja-JP" dirty="0"/>
              <a:t> any loss a thousand-fold.</a:t>
            </a:r>
          </a:p>
        </p:txBody>
      </p:sp>
    </p:spTree>
    <p:extLst>
      <p:ext uri="{BB962C8B-B14F-4D97-AF65-F5344CB8AC3E}">
        <p14:creationId xmlns:p14="http://schemas.microsoft.com/office/powerpoint/2010/main" val="14979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E1397-E2FE-4C3A-B00B-3C4CB69C7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Matthew spend so much time on Christ’s genealogy?</a:t>
            </a:r>
          </a:p>
          <a:p>
            <a:endParaRPr lang="en-US" dirty="0"/>
          </a:p>
          <a:p>
            <a:r>
              <a:rPr lang="en-US" dirty="0"/>
              <a:t>Or the visit of the magi?</a:t>
            </a:r>
          </a:p>
        </p:txBody>
      </p:sp>
    </p:spTree>
    <p:extLst>
      <p:ext uri="{BB962C8B-B14F-4D97-AF65-F5344CB8AC3E}">
        <p14:creationId xmlns:p14="http://schemas.microsoft.com/office/powerpoint/2010/main" val="38552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814C-9426-47A8-BA53-D1AC935E8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Salt and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8436F-1CA5-45ED-AB2E-67B585B57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3415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A1E2-3F4C-4E7B-AF6D-9D07852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	We will face </a:t>
            </a:r>
            <a:r>
              <a:rPr lang="en-US" dirty="0">
                <a:solidFill>
                  <a:srgbClr val="39A4C1"/>
                </a:solidFill>
              </a:rPr>
              <a:t>persecution</a:t>
            </a:r>
            <a:r>
              <a:rPr lang="en-US" dirty="0"/>
              <a:t> (vv. 11–12).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43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1F1C-3E26-4CF0-B3B1-ADD5BDF2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</a:t>
            </a:r>
            <a:r>
              <a:rPr lang="en-US" dirty="0">
                <a:solidFill>
                  <a:srgbClr val="39A4C1"/>
                </a:solidFill>
              </a:rPr>
              <a:t>All</a:t>
            </a:r>
            <a:r>
              <a:rPr lang="en-US" dirty="0"/>
              <a:t> Christians will face resistance.</a:t>
            </a:r>
          </a:p>
        </p:txBody>
      </p:sp>
    </p:spTree>
    <p:extLst>
      <p:ext uri="{BB962C8B-B14F-4D97-AF65-F5344CB8AC3E}">
        <p14:creationId xmlns:p14="http://schemas.microsoft.com/office/powerpoint/2010/main" val="14702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3BACA-5008-4C4F-9959-D50DD313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will we face opposition?</a:t>
            </a:r>
          </a:p>
        </p:txBody>
      </p:sp>
    </p:spTree>
    <p:extLst>
      <p:ext uri="{BB962C8B-B14F-4D97-AF65-F5344CB8AC3E}">
        <p14:creationId xmlns:p14="http://schemas.microsoft.com/office/powerpoint/2010/main" val="12554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1F1C-3E26-4CF0-B3B1-ADD5BDF2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</a:t>
            </a:r>
            <a:r>
              <a:rPr lang="en-US" dirty="0">
                <a:solidFill>
                  <a:srgbClr val="39A4C1"/>
                </a:solidFill>
              </a:rPr>
              <a:t>All</a:t>
            </a:r>
            <a:r>
              <a:rPr lang="en-US" dirty="0"/>
              <a:t> Christians will face resistance.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BEC3-47C8-49B7-BF58-2F1D9B73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Because we are </a:t>
            </a:r>
            <a:r>
              <a:rPr lang="en-US" dirty="0">
                <a:solidFill>
                  <a:srgbClr val="39A4C1"/>
                </a:solidFill>
              </a:rPr>
              <a:t>different</a:t>
            </a:r>
            <a:r>
              <a:rPr lang="en-US" dirty="0"/>
              <a:t> </a:t>
            </a:r>
          </a:p>
          <a:p>
            <a:r>
              <a:rPr lang="en-US" dirty="0"/>
              <a:t>2.	Because the world can feel </a:t>
            </a:r>
            <a:r>
              <a:rPr lang="en-US" dirty="0">
                <a:solidFill>
                  <a:srgbClr val="39A4C1"/>
                </a:solidFill>
              </a:rPr>
              <a:t>conviction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4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3967-92A3-4AF8-A256-C9BFF009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Legitimate persecution has two prerequisites.</a:t>
            </a:r>
          </a:p>
        </p:txBody>
      </p:sp>
    </p:spTree>
    <p:extLst>
      <p:ext uri="{BB962C8B-B14F-4D97-AF65-F5344CB8AC3E}">
        <p14:creationId xmlns:p14="http://schemas.microsoft.com/office/powerpoint/2010/main" val="31579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25203-38F1-4660-97C4-FA75BC7C0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any ways that Christians can invite opposition unnecessarily?</a:t>
            </a:r>
          </a:p>
        </p:txBody>
      </p:sp>
    </p:spTree>
    <p:extLst>
      <p:ext uri="{BB962C8B-B14F-4D97-AF65-F5344CB8AC3E}">
        <p14:creationId xmlns:p14="http://schemas.microsoft.com/office/powerpoint/2010/main" val="9163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3967-92A3-4AF8-A256-C9BFF009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Legitimate persecution has two prerequisites.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67E2-9C84-422E-B4F5-5067BE3C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Legitimate persecution is </a:t>
            </a:r>
            <a:r>
              <a:rPr lang="en-US" dirty="0">
                <a:solidFill>
                  <a:srgbClr val="39A4C1"/>
                </a:solidFill>
              </a:rPr>
              <a:t>undeserved</a:t>
            </a:r>
            <a:r>
              <a:rPr lang="en-US" dirty="0"/>
              <a:t>.</a:t>
            </a:r>
          </a:p>
          <a:p>
            <a:r>
              <a:rPr lang="en-US" dirty="0"/>
              <a:t>2.	Legitimate persecution comes for the sake of </a:t>
            </a:r>
            <a:r>
              <a:rPr lang="en-US" dirty="0">
                <a:solidFill>
                  <a:srgbClr val="39A4C1"/>
                </a:solidFill>
              </a:rPr>
              <a:t>Christ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26F-0B8F-46E0-8449-9D8D9CD4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We can respond to persecution with </a:t>
            </a:r>
            <a:r>
              <a:rPr lang="en-US" dirty="0">
                <a:solidFill>
                  <a:srgbClr val="39A4C1"/>
                </a:solidFill>
              </a:rPr>
              <a:t>joy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7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5229E-0508-46DB-B8D2-B4B0A31A0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end of John 15.</a:t>
            </a:r>
          </a:p>
          <a:p>
            <a:endParaRPr lang="en-US" dirty="0"/>
          </a:p>
          <a:p>
            <a:r>
              <a:rPr lang="en-US" dirty="0"/>
              <a:t>How did Jesus comfort His disciples in the face of impending persecution?</a:t>
            </a:r>
          </a:p>
        </p:txBody>
      </p:sp>
    </p:spTree>
    <p:extLst>
      <p:ext uri="{BB962C8B-B14F-4D97-AF65-F5344CB8AC3E}">
        <p14:creationId xmlns:p14="http://schemas.microsoft.com/office/powerpoint/2010/main" val="3710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59D3-B7C1-49B5-8DE4-051272BB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sermon’s place in the Book of Matthew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4166B-9A84-4649-9635-D8894FEEE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Matthew 1–2: </a:t>
            </a:r>
            <a:r>
              <a:rPr lang="en-US" dirty="0">
                <a:solidFill>
                  <a:srgbClr val="39A4C1"/>
                </a:solidFill>
              </a:rPr>
              <a:t>Genealogy &amp; Nativity</a:t>
            </a:r>
            <a:r>
              <a:rPr lang="en-US" dirty="0"/>
              <a:t>	</a:t>
            </a:r>
          </a:p>
          <a:p>
            <a:r>
              <a:rPr lang="en-US" dirty="0"/>
              <a:t>2.	Matthew 3: </a:t>
            </a:r>
            <a:r>
              <a:rPr lang="en-US" dirty="0">
                <a:solidFill>
                  <a:srgbClr val="39A4C1"/>
                </a:solidFill>
              </a:rPr>
              <a:t>Baptism of Jesus</a:t>
            </a:r>
          </a:p>
          <a:p>
            <a:r>
              <a:rPr lang="en-US" dirty="0"/>
              <a:t>3.	Matthew 4: </a:t>
            </a:r>
            <a:r>
              <a:rPr lang="en-US" dirty="0">
                <a:solidFill>
                  <a:srgbClr val="39A4C1"/>
                </a:solidFill>
              </a:rPr>
              <a:t>Temptation &amp; Early Ministry</a:t>
            </a:r>
          </a:p>
        </p:txBody>
      </p:sp>
    </p:spTree>
    <p:extLst>
      <p:ext uri="{BB962C8B-B14F-4D97-AF65-F5344CB8AC3E}">
        <p14:creationId xmlns:p14="http://schemas.microsoft.com/office/powerpoint/2010/main" val="41353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526F-0B8F-46E0-8449-9D8D9CD4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We can respond to persecution with </a:t>
            </a:r>
            <a:r>
              <a:rPr lang="en-US" dirty="0">
                <a:solidFill>
                  <a:srgbClr val="39A4C1"/>
                </a:solidFill>
              </a:rPr>
              <a:t>joy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27BF-CE75-43B6-9062-DAEB5F53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Promise of </a:t>
            </a:r>
            <a:r>
              <a:rPr lang="en-US" dirty="0">
                <a:solidFill>
                  <a:srgbClr val="39A4C1"/>
                </a:solidFill>
              </a:rPr>
              <a:t>reward</a:t>
            </a:r>
            <a:r>
              <a:rPr lang="en-US" dirty="0"/>
              <a:t> </a:t>
            </a:r>
          </a:p>
          <a:p>
            <a:r>
              <a:rPr lang="en-US" dirty="0"/>
              <a:t>2.	Identification with </a:t>
            </a:r>
            <a:r>
              <a:rPr lang="en-US" dirty="0">
                <a:solidFill>
                  <a:srgbClr val="39A4C1"/>
                </a:solidFill>
              </a:rPr>
              <a:t>the prophets </a:t>
            </a:r>
          </a:p>
          <a:p>
            <a:r>
              <a:rPr lang="en-US" dirty="0"/>
              <a:t>3.	Identification with </a:t>
            </a:r>
            <a:r>
              <a:rPr lang="en-US" dirty="0">
                <a:solidFill>
                  <a:srgbClr val="39A4C1"/>
                </a:solidFill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29280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816A-1C1B-46B5-85D6-E369FF0A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	We are </a:t>
            </a:r>
            <a:r>
              <a:rPr lang="en-US" dirty="0">
                <a:solidFill>
                  <a:srgbClr val="39A4C1"/>
                </a:solidFill>
              </a:rPr>
              <a:t>salt</a:t>
            </a:r>
            <a:r>
              <a:rPr lang="en-US" dirty="0"/>
              <a:t> (v. 13).</a:t>
            </a:r>
          </a:p>
        </p:txBody>
      </p:sp>
    </p:spTree>
    <p:extLst>
      <p:ext uri="{BB962C8B-B14F-4D97-AF65-F5344CB8AC3E}">
        <p14:creationId xmlns:p14="http://schemas.microsoft.com/office/powerpoint/2010/main" val="12655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F2AE-149B-4E91-B828-EB8D46EC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the “you” is there?</a:t>
            </a:r>
          </a:p>
        </p:txBody>
      </p:sp>
    </p:spTree>
    <p:extLst>
      <p:ext uri="{BB962C8B-B14F-4D97-AF65-F5344CB8AC3E}">
        <p14:creationId xmlns:p14="http://schemas.microsoft.com/office/powerpoint/2010/main" val="4832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9A31-ED3F-429D-8194-FB3CC7C0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The Need—The world suffers from </a:t>
            </a:r>
            <a:r>
              <a:rPr lang="en-US" dirty="0">
                <a:solidFill>
                  <a:srgbClr val="39A4C1"/>
                </a:solidFill>
              </a:rPr>
              <a:t>decay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7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DC8D-CD92-4AD6-83AB-607DF726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Our Function—We help </a:t>
            </a:r>
            <a:r>
              <a:rPr lang="en-US" dirty="0">
                <a:solidFill>
                  <a:srgbClr val="39A4C1"/>
                </a:solidFill>
              </a:rPr>
              <a:t>preserve</a:t>
            </a:r>
            <a:r>
              <a:rPr lang="en-US" dirty="0"/>
              <a:t> the good.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0847-86FA-4079-B50D-714528F5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Salt must be </a:t>
            </a:r>
            <a:r>
              <a:rPr lang="en-US" dirty="0">
                <a:solidFill>
                  <a:srgbClr val="39A4C1"/>
                </a:solidFill>
              </a:rPr>
              <a:t>applied</a:t>
            </a:r>
            <a:r>
              <a:rPr lang="en-US" dirty="0"/>
              <a:t>.</a:t>
            </a:r>
          </a:p>
          <a:p>
            <a:r>
              <a:rPr lang="en-US" dirty="0"/>
              <a:t>2.	Salt has a </a:t>
            </a:r>
            <a:r>
              <a:rPr lang="en-US" dirty="0">
                <a:solidFill>
                  <a:srgbClr val="39A4C1"/>
                </a:solidFill>
              </a:rPr>
              <a:t>disproportionate</a:t>
            </a:r>
            <a:r>
              <a:rPr lang="en-US" dirty="0"/>
              <a:t> impact.</a:t>
            </a:r>
          </a:p>
        </p:txBody>
      </p:sp>
    </p:spTree>
    <p:extLst>
      <p:ext uri="{BB962C8B-B14F-4D97-AF65-F5344CB8AC3E}">
        <p14:creationId xmlns:p14="http://schemas.microsoft.com/office/powerpoint/2010/main" val="38333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B535-F9C6-4EDC-AF4C-8D784A2B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The Danger—Salt can lose its </a:t>
            </a:r>
            <a:r>
              <a:rPr lang="en-US" dirty="0">
                <a:solidFill>
                  <a:srgbClr val="39A4C1"/>
                </a:solidFill>
              </a:rPr>
              <a:t>savor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6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F49-4A08-485C-A698-54264C56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	We are </a:t>
            </a:r>
            <a:r>
              <a:rPr lang="en-US" dirty="0">
                <a:solidFill>
                  <a:srgbClr val="39A4C1"/>
                </a:solidFill>
              </a:rPr>
              <a:t>light</a:t>
            </a:r>
            <a:r>
              <a:rPr lang="en-US" dirty="0"/>
              <a:t> (vv. 14–16).</a:t>
            </a:r>
          </a:p>
        </p:txBody>
      </p:sp>
    </p:spTree>
    <p:extLst>
      <p:ext uri="{BB962C8B-B14F-4D97-AF65-F5344CB8AC3E}">
        <p14:creationId xmlns:p14="http://schemas.microsoft.com/office/powerpoint/2010/main" val="11461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071E-9A19-4A55-B414-CDAAF0CA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	All Christians are </a:t>
            </a:r>
            <a:r>
              <a:rPr lang="en-US" dirty="0">
                <a:solidFill>
                  <a:srgbClr val="39A4C1"/>
                </a:solidFill>
              </a:rPr>
              <a:t>light</a:t>
            </a:r>
            <a:r>
              <a:rPr lang="en-US" dirty="0"/>
              <a:t> (v. 14).</a:t>
            </a:r>
          </a:p>
        </p:txBody>
      </p:sp>
    </p:spTree>
    <p:extLst>
      <p:ext uri="{BB962C8B-B14F-4D97-AF65-F5344CB8AC3E}">
        <p14:creationId xmlns:p14="http://schemas.microsoft.com/office/powerpoint/2010/main" val="25217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3E64-BA87-4722-B3AE-3F96CD4C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	God created light to </a:t>
            </a:r>
            <a:r>
              <a:rPr lang="en-US" dirty="0">
                <a:solidFill>
                  <a:srgbClr val="39A4C1"/>
                </a:solidFill>
              </a:rPr>
              <a:t>shine</a:t>
            </a:r>
            <a:r>
              <a:rPr lang="en-US" dirty="0"/>
              <a:t> (v. 15).</a:t>
            </a:r>
          </a:p>
        </p:txBody>
      </p:sp>
    </p:spTree>
    <p:extLst>
      <p:ext uri="{BB962C8B-B14F-4D97-AF65-F5344CB8AC3E}">
        <p14:creationId xmlns:p14="http://schemas.microsoft.com/office/powerpoint/2010/main" val="13966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D3A8-5742-4A60-966B-31B241E4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	We shine with </a:t>
            </a:r>
            <a:r>
              <a:rPr lang="en-US" dirty="0">
                <a:solidFill>
                  <a:srgbClr val="39A4C1"/>
                </a:solidFill>
              </a:rPr>
              <a:t>intent</a:t>
            </a:r>
            <a:r>
              <a:rPr lang="en-US" dirty="0"/>
              <a:t> (v. 16).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DEBB-14DB-48CA-8B57-55A3D8C4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	To be seen by the world</a:t>
            </a:r>
          </a:p>
          <a:p>
            <a:r>
              <a:rPr lang="en-US" dirty="0"/>
              <a:t>2.	To glorify our Father</a:t>
            </a:r>
          </a:p>
        </p:txBody>
      </p:sp>
    </p:spTree>
    <p:extLst>
      <p:ext uri="{BB962C8B-B14F-4D97-AF65-F5344CB8AC3E}">
        <p14:creationId xmlns:p14="http://schemas.microsoft.com/office/powerpoint/2010/main" val="27650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On-screen Show (16:9)</PresentationFormat>
  <Paragraphs>531</Paragraphs>
  <Slides>293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293</vt:i4>
      </vt:variant>
    </vt:vector>
  </HeadingPairs>
  <TitlesOfParts>
    <vt:vector size="296" baseType="lpstr">
      <vt:lpstr>Calibri</vt:lpstr>
      <vt:lpstr>Arial</vt:lpstr>
      <vt:lpstr>Basic Styles</vt:lpstr>
      <vt:lpstr>PowerPoint Presentation</vt:lpstr>
      <vt:lpstr>An Introduction to the Sermon</vt:lpstr>
      <vt:lpstr>The Source Texts</vt:lpstr>
      <vt:lpstr>The Name “Sermon on the Mount”</vt:lpstr>
      <vt:lpstr>I. The Significance of the Sermon</vt:lpstr>
      <vt:lpstr>II. The Context of the Sermon</vt:lpstr>
      <vt:lpstr>A. The sermon’s place in the Book of Matthew</vt:lpstr>
      <vt:lpstr>PowerPoint Presentation</vt:lpstr>
      <vt:lpstr>A. The sermon’s place in the Book of Matthew</vt:lpstr>
      <vt:lpstr>3. Matthew 4: Temptation &amp; Early Ministry</vt:lpstr>
      <vt:lpstr>B. The sermon’s place in Israel</vt:lpstr>
      <vt:lpstr>III. Interpretations of the Sermon</vt:lpstr>
      <vt:lpstr>PowerPoint Presentation</vt:lpstr>
      <vt:lpstr>PowerPoint Presentation</vt:lpstr>
      <vt:lpstr>PowerPoint Presentation</vt:lpstr>
      <vt:lpstr>An Outline of the Sermon</vt:lpstr>
      <vt:lpstr>Outline of the Sermon</vt:lpstr>
      <vt:lpstr>A. What citizens of the kingdom are (5:3–16)</vt:lpstr>
      <vt:lpstr>Outline of the Sermon</vt:lpstr>
      <vt:lpstr>1. Our relationship to the Law (5:17–48)</vt:lpstr>
      <vt:lpstr>2. The faith behind our devotion (6:1–34)</vt:lpstr>
      <vt:lpstr>3. How we relate to the Judge of the kingdom (7:1–27)</vt:lpstr>
      <vt:lpstr>PowerPoint Presentation</vt:lpstr>
      <vt:lpstr>PowerPoint Presentation</vt:lpstr>
      <vt:lpstr>The Beatitudes Portrait of a Christian, Part 1</vt:lpstr>
      <vt:lpstr>Initial Observations</vt:lpstr>
      <vt:lpstr>1. All Christians should be like this.</vt:lpstr>
      <vt:lpstr>2. All Christians should manifest all these characteristics.</vt:lpstr>
      <vt:lpstr>3. None of these refer to natural tendencies.</vt:lpstr>
      <vt:lpstr>4. These mark the essential differences between Christians and unbelievers.</vt:lpstr>
      <vt:lpstr>5. Christians and unbelievers belong to two different realms.</vt:lpstr>
      <vt:lpstr>I. Blessed are the poor in spirit (v. 3).</vt:lpstr>
      <vt:lpstr>A. Definition: humility; a complete absence of self-reliance</vt:lpstr>
      <vt:lpstr>B. Implications</vt:lpstr>
      <vt:lpstr>C. Blessing—Theirs is the kingdom of heaven.</vt:lpstr>
      <vt:lpstr>II. Blessed are they that mourn (v. 4).</vt:lpstr>
      <vt:lpstr>A. Definition: Sorrow over sin and its effects</vt:lpstr>
      <vt:lpstr>B. Implications</vt:lpstr>
      <vt:lpstr>C. Blessing—They will be comforted.</vt:lpstr>
      <vt:lpstr>III. Blessed are the meek (v. 5).</vt:lpstr>
      <vt:lpstr>A. Definition: Recognizing our position, we submit ourselves to God.</vt:lpstr>
      <vt:lpstr>B. Implications</vt:lpstr>
      <vt:lpstr>C. Blessing—They will inherit the earth.</vt:lpstr>
      <vt:lpstr>IV. Blessed are they that hunger and thirst after righteousness (v. 6).</vt:lpstr>
      <vt:lpstr>A. Definition: a desire to be right with God and free from sin</vt:lpstr>
      <vt:lpstr>B. Implications</vt:lpstr>
      <vt:lpstr>1. We need the righteousness of God.</vt:lpstr>
      <vt:lpstr>2. We reject happiness as a goal.</vt:lpstr>
      <vt:lpstr>C. Blessing—They will be filled.</vt:lpstr>
      <vt:lpstr>1. God satisfies those who seek Him.</vt:lpstr>
      <vt:lpstr>2. God is the one who accomplishes this work.</vt:lpstr>
      <vt:lpstr>PowerPoint Presentation</vt:lpstr>
      <vt:lpstr>PowerPoint Presentation</vt:lpstr>
      <vt:lpstr>The Beatitudes Portrait of a Christian, Part 2</vt:lpstr>
      <vt:lpstr> The Progression of the Beatitudes</vt:lpstr>
      <vt:lpstr>PowerPoint Presentation</vt:lpstr>
      <vt:lpstr>PowerPoint Presentation</vt:lpstr>
      <vt:lpstr>V. Blessed are the merciful (v. 7).</vt:lpstr>
      <vt:lpstr>A. Definition: a compassion that moves us to help others</vt:lpstr>
      <vt:lpstr>B. Implications</vt:lpstr>
      <vt:lpstr>1. We allow ourselves to feel the needs of others.</vt:lpstr>
      <vt:lpstr>2. We show mercy in two realms:</vt:lpstr>
      <vt:lpstr>C. Blessing—They will receive mercy.</vt:lpstr>
      <vt:lpstr>VI. Blessed are the pure in heart (v. 8).</vt:lpstr>
      <vt:lpstr>A. Definition: a heart cleansed and dedicated to God</vt:lpstr>
      <vt:lpstr>B. Implications</vt:lpstr>
      <vt:lpstr>C. Blessing—They will see God.</vt:lpstr>
      <vt:lpstr>VII. Blessed are the peacemakers (v. 9).</vt:lpstr>
      <vt:lpstr>A. Definition: those who resolve conflicts in truth and love</vt:lpstr>
      <vt:lpstr>B. Implications</vt:lpstr>
      <vt:lpstr>1. We make much of God—because He offers true peace.</vt:lpstr>
      <vt:lpstr>2. We make peace in three realms:</vt:lpstr>
      <vt:lpstr>C. Blessing—They will be called God’s children.</vt:lpstr>
      <vt:lpstr>VIII. Blessed are those persecuted for righteousness' sake (v. 10).</vt:lpstr>
      <vt:lpstr>A. Definition: suffering harsh treatment for acting in accord with God’s Word</vt:lpstr>
      <vt:lpstr>B. Implications</vt:lpstr>
      <vt:lpstr>C. Blessing—They will inherit the kingdom of heaven.</vt:lpstr>
      <vt:lpstr>PowerPoint Presentation</vt:lpstr>
      <vt:lpstr>PowerPoint Presentation</vt:lpstr>
      <vt:lpstr>Salt and Light</vt:lpstr>
      <vt:lpstr>I. We will face persecution (vv. 11–12).</vt:lpstr>
      <vt:lpstr>A. All Christians will face resistance.</vt:lpstr>
      <vt:lpstr>PowerPoint Presentation</vt:lpstr>
      <vt:lpstr>A. All Christians will face resistance.</vt:lpstr>
      <vt:lpstr>B. Legitimate persecution has two prerequisites.</vt:lpstr>
      <vt:lpstr>PowerPoint Presentation</vt:lpstr>
      <vt:lpstr>B. Legitimate persecution has two prerequisites.</vt:lpstr>
      <vt:lpstr>C. We can respond to persecution with joy.</vt:lpstr>
      <vt:lpstr>PowerPoint Presentation</vt:lpstr>
      <vt:lpstr>C. We can respond to persecution with joy.</vt:lpstr>
      <vt:lpstr>II. We are salt (v. 13).</vt:lpstr>
      <vt:lpstr>PowerPoint Presentation</vt:lpstr>
      <vt:lpstr>A. The Need—The world suffers from decay.</vt:lpstr>
      <vt:lpstr>B. Our Function—We help preserve the good.</vt:lpstr>
      <vt:lpstr>C. The Danger—Salt can lose its savor.</vt:lpstr>
      <vt:lpstr>III. We are light (vv. 14–16).</vt:lpstr>
      <vt:lpstr>A. All Christians are light (v. 14).</vt:lpstr>
      <vt:lpstr>B. God created light to shine (v. 15).</vt:lpstr>
      <vt:lpstr>C. We shine with intent (v. 16).</vt:lpstr>
      <vt:lpstr>PowerPoint Presentation</vt:lpstr>
      <vt:lpstr>PowerPoint Presentation</vt:lpstr>
      <vt:lpstr>PowerPoint Presentation</vt:lpstr>
      <vt:lpstr>Christ and the Law</vt:lpstr>
      <vt:lpstr>I. The duty of Christ to the Law (v. 17)</vt:lpstr>
      <vt:lpstr>A. Jesus is the fulfillment of the Old Testament.</vt:lpstr>
      <vt:lpstr>PowerPoint Presentation</vt:lpstr>
      <vt:lpstr>A. Jesus is the fulfillment of the Old Testament.</vt:lpstr>
      <vt:lpstr>B. Jesus did not come to destroy the Old Testament.</vt:lpstr>
      <vt:lpstr>II. The preservation of the Law (v. 18)</vt:lpstr>
      <vt:lpstr>A. The Law will endure through this age.</vt:lpstr>
      <vt:lpstr>PowerPoint Presentation</vt:lpstr>
      <vt:lpstr>B. The Law will end one day.</vt:lpstr>
      <vt:lpstr>PowerPoint Presentation</vt:lpstr>
      <vt:lpstr>B. The Law will end one day.</vt:lpstr>
      <vt:lpstr>2. The Law ends with its fulfillment.</vt:lpstr>
      <vt:lpstr>III. Our relationship to the Law (v. 19)</vt:lpstr>
      <vt:lpstr>A. Christians who ignore God’s commands shame the kingdom.</vt:lpstr>
      <vt:lpstr>B. Christians who keep and teach God’s commands honor the kingdom.</vt:lpstr>
      <vt:lpstr>IV. Righteousness and the Kingdom of Heaven (v. 20)</vt:lpstr>
      <vt:lpstr>PowerPoint Presentation</vt:lpstr>
      <vt:lpstr>IV. Righteousness and the Kingdom of Heaven (v. 20)</vt:lpstr>
      <vt:lpstr>PowerPoint Presentation</vt:lpstr>
      <vt:lpstr>PowerPoint Presentation</vt:lpstr>
      <vt:lpstr>But I Say to You Part 1</vt:lpstr>
      <vt:lpstr>I. Anger and murder (vv. 21–26)</vt:lpstr>
      <vt:lpstr>A. The command  (vv. 21–22)</vt:lpstr>
      <vt:lpstr>1. The statement  Do not murder. Whoever murders will face judgment (cf. Exo. 20:13; Num. 35:30–31).</vt:lpstr>
      <vt:lpstr>2. The misunderstanding  The sin of murder begins with a physical act.</vt:lpstr>
      <vt:lpstr>3. The principle</vt:lpstr>
      <vt:lpstr>PowerPoint Presentation</vt:lpstr>
      <vt:lpstr>3. The principle</vt:lpstr>
      <vt:lpstr>PowerPoint Presentation</vt:lpstr>
      <vt:lpstr>B. The condemnation (vv. 21–22)</vt:lpstr>
      <vt:lpstr>C. The application  (vv. 23–26)</vt:lpstr>
      <vt:lpstr>1. Reconcile with offended brothers (vv. 23–24).</vt:lpstr>
      <vt:lpstr>PowerPoint Presentation</vt:lpstr>
      <vt:lpstr>2. Compromise with adversaries (vv. 25–26).</vt:lpstr>
      <vt:lpstr>II. Lust and immorality (vv. 27–30)</vt:lpstr>
      <vt:lpstr>A. The command (v. 27)</vt:lpstr>
      <vt:lpstr>1. The statement  Do not commit adultery (cf. Exo. 20:14; Lev. 20:10).</vt:lpstr>
      <vt:lpstr>2. The misunderstanding  The sin of adultery begins with a physical act.</vt:lpstr>
      <vt:lpstr>3. The principle  We should avoid degrading, objectifying lust.</vt:lpstr>
      <vt:lpstr>B. The condemnation (v. 28)</vt:lpstr>
      <vt:lpstr>C. The application  (vv. 29–30)</vt:lpstr>
      <vt:lpstr>PowerPoint Presentation</vt:lpstr>
      <vt:lpstr>1. Righteousness and spiritual purity are vital.</vt:lpstr>
      <vt:lpstr>2. If we must suffer a loss, let it be physical. Spiritual loss is the greatest danger.</vt:lpstr>
      <vt:lpstr>3. Christ challenges the citizens of His kingdom to mortify sin.</vt:lpstr>
      <vt:lpstr>PowerPoint Presentation</vt:lpstr>
      <vt:lpstr>PowerPoint Presentation</vt:lpstr>
      <vt:lpstr>But I Say to You Part 2</vt:lpstr>
      <vt:lpstr>III. Divorce and adultery (vv. 31–32)</vt:lpstr>
      <vt:lpstr>A. The command (v. 31)</vt:lpstr>
      <vt:lpstr>1. The statement  If a man divorces his wife, he must give her a certificate of divorcement (cf. Deut. 24:1–4).</vt:lpstr>
      <vt:lpstr>Notes:</vt:lpstr>
      <vt:lpstr>Notes:</vt:lpstr>
      <vt:lpstr>2. The misunderstanding  Divorce is always OK as long as the spouse gives the other a certificate.</vt:lpstr>
      <vt:lpstr>3. The principle</vt:lpstr>
      <vt:lpstr>B. The condemnation (v. 32)</vt:lpstr>
      <vt:lpstr>C. The application (v. 32)</vt:lpstr>
      <vt:lpstr>IV. Oaths and presumption (vv. 33–37)</vt:lpstr>
      <vt:lpstr>A. The command (v. 33)</vt:lpstr>
      <vt:lpstr>1. The statement  Do not take false oaths. Fulfill the oaths you take.</vt:lpstr>
      <vt:lpstr>2. The misunderstanding</vt:lpstr>
      <vt:lpstr>3. The Principle  Be true to others.</vt:lpstr>
      <vt:lpstr>B. The application  (vv. 34–37)</vt:lpstr>
      <vt:lpstr>1. Do not swear by God’s domain (vv. 34–35). We all lack His power and authority.</vt:lpstr>
      <vt:lpstr>2. Do not even swear on yourself (v. 36). We are weak and prone to failure.</vt:lpstr>
      <vt:lpstr>3. Let your yes be yes, and your no be no (v. 37). Do not perpetuate mistrust or stumble into a serious lie.</vt:lpstr>
      <vt:lpstr>V. Suffering and retribution (vv. 38–42)</vt:lpstr>
      <vt:lpstr>A. The command (v. 38)</vt:lpstr>
      <vt:lpstr>1. The statement  An eye or tooth lost deserves another (cf. Exo. 21:24; Lev. 24:20; Deut. 19:21).</vt:lpstr>
      <vt:lpstr>Notes:</vt:lpstr>
      <vt:lpstr>2. The misunderstanding  Every offense demands vengeance.</vt:lpstr>
      <vt:lpstr>PowerPoint Presentation</vt:lpstr>
      <vt:lpstr>3. The principle  Leave ultimate justice to God.</vt:lpstr>
      <vt:lpstr>B. The application  (vv. 39–42)</vt:lpstr>
      <vt:lpstr>PowerPoint Presentation</vt:lpstr>
      <vt:lpstr>B. The application  (vv. 39–42)</vt:lpstr>
      <vt:lpstr>VI. Enemies and hatred (vv. 43–47)</vt:lpstr>
      <vt:lpstr>A. The command (v. 43)</vt:lpstr>
      <vt:lpstr>1. The statement  Love your neighbor as yourself  (cf. Lev. 19:17–18).</vt:lpstr>
      <vt:lpstr>PowerPoint Presentation</vt:lpstr>
      <vt:lpstr>2. The misunderstanding  Hate your enemy.</vt:lpstr>
      <vt:lpstr>3. The principle  Be a loving neighbor to everyone you meet (cf. Luke 10:25–37).</vt:lpstr>
      <vt:lpstr>B. The application  (vv. 44–47)</vt:lpstr>
      <vt:lpstr>1. We should not withhold love from people because of what they’re like or what they do (v. 44).</vt:lpstr>
      <vt:lpstr>PowerPoint Presentation</vt:lpstr>
      <vt:lpstr>2. We show love to reflect our Father (v. 45).</vt:lpstr>
      <vt:lpstr>3. We gain nothing by loving only those that love us (vv. 46–47).</vt:lpstr>
      <vt:lpstr> Final Word  We must be perfect like our Father (v. 48).</vt:lpstr>
      <vt:lpstr>PowerPoint Presentation</vt:lpstr>
      <vt:lpstr>PowerPoint Presentation</vt:lpstr>
      <vt:lpstr>Who Sees Your Piety?</vt:lpstr>
      <vt:lpstr>I. Godly Piety (v. 1)</vt:lpstr>
      <vt:lpstr>A. Piety is the practice of righteousness.</vt:lpstr>
      <vt:lpstr>B. We can show two kinds of piety.</vt:lpstr>
      <vt:lpstr>C. Our motivation determines our reward.</vt:lpstr>
      <vt:lpstr>II. Alms—Spending our resources for the good of others (vv. 2–4)</vt:lpstr>
      <vt:lpstr>PowerPoint Presentation</vt:lpstr>
      <vt:lpstr>A. The wrong way to give</vt:lpstr>
      <vt:lpstr>B. The right way to give</vt:lpstr>
      <vt:lpstr>III. Prayer—communing with our Father  (vv. 5–15)</vt:lpstr>
      <vt:lpstr>A. The wrong way to pray</vt:lpstr>
      <vt:lpstr>B. The right way to pray</vt:lpstr>
      <vt:lpstr>IV. Fasting—sacrificing good things for spiritual pursuits (vv. 16–18)</vt:lpstr>
      <vt:lpstr>PowerPoint Presentation</vt:lpstr>
      <vt:lpstr>A. The wrong way to fast (v. 16)</vt:lpstr>
      <vt:lpstr>B. The right way to fast (vv. 17–18)</vt:lpstr>
      <vt:lpstr>PowerPoint Presentation</vt:lpstr>
      <vt:lpstr>PowerPoint Presentation</vt:lpstr>
      <vt:lpstr>Our Lord’s Model of Prayer</vt:lpstr>
      <vt:lpstr>PowerPoint Presentation</vt:lpstr>
      <vt:lpstr>I. The purpose  A model for prayers of our own (v. 9a)</vt:lpstr>
      <vt:lpstr>A. The prayer includes all elements of a godly prayer.</vt:lpstr>
      <vt:lpstr>B. The prayer reflects godly humility.</vt:lpstr>
      <vt:lpstr>C. The prayer gives us an example, not a ritual.</vt:lpstr>
      <vt:lpstr>II. The address  Praising our Father (vv. 9b–10)</vt:lpstr>
      <vt:lpstr>A. God’s relationship to us</vt:lpstr>
      <vt:lpstr>B. The praise due to God’s name</vt:lpstr>
      <vt:lpstr>C. The expansion of God’s kingdom</vt:lpstr>
      <vt:lpstr>III. The request – Stating our needs (vv. 11–13)</vt:lpstr>
      <vt:lpstr>A. Daily provision (v. 11)</vt:lpstr>
      <vt:lpstr>PowerPoint Presentation</vt:lpstr>
      <vt:lpstr>A. Daily provision (v. 11)</vt:lpstr>
      <vt:lpstr>B. Forgiveness  (vv. 12, 14–15)</vt:lpstr>
      <vt:lpstr>C. Deliverance (v. 13)</vt:lpstr>
      <vt:lpstr>IV. A final reminder</vt:lpstr>
      <vt:lpstr>PowerPoint Presentation</vt:lpstr>
      <vt:lpstr>PowerPoint Presentation</vt:lpstr>
      <vt:lpstr>Our Treasure</vt:lpstr>
      <vt:lpstr>I. The advice for treasure (vv. 19–24)</vt:lpstr>
      <vt:lpstr>A. The command  Gather heavenly treasure (vv. 19–21).</vt:lpstr>
      <vt:lpstr>1. Do not amass earthly treasures. </vt:lpstr>
      <vt:lpstr>2. Gather instead treasures in heaven.</vt:lpstr>
      <vt:lpstr>3. Our heart rests with our treasure.</vt:lpstr>
      <vt:lpstr>PowerPoint Presentation</vt:lpstr>
      <vt:lpstr>B. The illustration  Your desire influences your behavior (vv. 22–23).</vt:lpstr>
      <vt:lpstr>1. A healthy focus enlightens us (v. 22).</vt:lpstr>
      <vt:lpstr>2. An unhealthy focus blinds us (v. 23).</vt:lpstr>
      <vt:lpstr>C. The principle: we have only one master (v. 24)</vt:lpstr>
      <vt:lpstr>II. We have only one pursuit (vv. 25–34).</vt:lpstr>
      <vt:lpstr>PowerPoint Presentation</vt:lpstr>
      <vt:lpstr>A. We have greater needs than the physical (v. 25).</vt:lpstr>
      <vt:lpstr>B. Worry serves no purpose (vv. 26–30).</vt:lpstr>
      <vt:lpstr>C. Do not worry over physical needs (vv. 31–32).</vt:lpstr>
      <vt:lpstr>D. Pursue God’s kingdom and righteousness first (v. 33).</vt:lpstr>
      <vt:lpstr>1. We seek . . . </vt:lpstr>
      <vt:lpstr>2. God provides the rest.</vt:lpstr>
      <vt:lpstr>E. Do not worry about tomorrow (v. 34).</vt:lpstr>
      <vt:lpstr>3. The Principle  Faith allows us to rejoice in the moment (cf. James 1:2–5).</vt:lpstr>
      <vt:lpstr>PowerPoint Presentation</vt:lpstr>
      <vt:lpstr>PowerPoint Presentation</vt:lpstr>
      <vt:lpstr>The Golden Rule</vt:lpstr>
      <vt:lpstr>I. The judgment of a citizen (vv. 1–6)</vt:lpstr>
      <vt:lpstr>A. To avoid judgment, we do not judge others (v. 1).</vt:lpstr>
      <vt:lpstr>PowerPoint Presentation</vt:lpstr>
      <vt:lpstr>1. The meaning</vt:lpstr>
      <vt:lpstr>2. Extra – Practical warnings</vt:lpstr>
      <vt:lpstr>3. The principle  Treat others the way you want to be treated (cf. Luke 6:37–38)</vt:lpstr>
      <vt:lpstr>B. God judges our judgment (v. 2).</vt:lpstr>
      <vt:lpstr>C. We should judge ourselves first (vv. 3–5).</vt:lpstr>
      <vt:lpstr>D. We serve with good judgment (v. 6).</vt:lpstr>
      <vt:lpstr>II. The grace of a citizen (vv. 7–12)</vt:lpstr>
      <vt:lpstr>A. God blesses us as we seek Him (vv. 7–8).</vt:lpstr>
      <vt:lpstr>PowerPoint Presentation</vt:lpstr>
      <vt:lpstr>B. God always gives us good things (vv. 9–11).</vt:lpstr>
      <vt:lpstr>C. We should reflect God’s grace (v. 12).</vt:lpstr>
      <vt:lpstr>PowerPoint Presentation</vt:lpstr>
      <vt:lpstr>PowerPoint Presentation</vt:lpstr>
      <vt:lpstr>Two Ways</vt:lpstr>
      <vt:lpstr>I. Mapping the two ways (vv. 13–14)</vt:lpstr>
      <vt:lpstr>PowerPoint Presentation</vt:lpstr>
      <vt:lpstr>A. The broad way is popular and easy, but it leads to destruction.</vt:lpstr>
      <vt:lpstr>B. The narrow way is unpopular and difficult, but it leads to eternal life.</vt:lpstr>
      <vt:lpstr>PowerPoint Presentation</vt:lpstr>
      <vt:lpstr>II. Testing the two ways (vv. 15–27)</vt:lpstr>
      <vt:lpstr>A. We watch for false teachers (vv. 15–20).</vt:lpstr>
      <vt:lpstr>1. False teachers appear good without examination.</vt:lpstr>
      <vt:lpstr>PowerPoint Presentation</vt:lpstr>
      <vt:lpstr>2. False teachers inevitably produce bad results.</vt:lpstr>
      <vt:lpstr>B. We examine our allegiance (vv. 21–23).</vt:lpstr>
      <vt:lpstr>1. We can deceive ourselves into thinking that we follow Christ.</vt:lpstr>
      <vt:lpstr>PowerPoint Presentation</vt:lpstr>
      <vt:lpstr>1. We can deceive ourselves into thinking that we follow Christ.</vt:lpstr>
      <vt:lpstr>2. We should instead do the will of our heavenly Father.</vt:lpstr>
      <vt:lpstr>C. We examine the foundation of our faith (vv. 24–27).</vt:lpstr>
      <vt:lpstr>III. After the sermon  (7:28–8:1)</vt:lpstr>
      <vt:lpstr>A. The people marveled at Jesus’ authoritative teaching (vv. 28–29).</vt:lpstr>
      <vt:lpstr>B. The people likely recognized His claim as Messiah.</vt:lpstr>
      <vt:lpstr>PowerPoint Presentation</vt:lpstr>
      <vt:lpstr>C. Many followed Him for a time (8:1).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on the Mount</dc:title>
  <dc:subject>Bible</dc:subject>
  <dc:creator/>
  <cp:keywords>Matthew, Jesus, Bible, Sunday School</cp:keywords>
  <cp:lastModifiedBy/>
  <cp:revision>1</cp:revision>
  <dcterms:created xsi:type="dcterms:W3CDTF">2018-10-26T20:14:43Z</dcterms:created>
  <dcterms:modified xsi:type="dcterms:W3CDTF">2019-05-06T15:24:11Z</dcterms:modified>
</cp:coreProperties>
</file>