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48" r:id="rId1"/>
    <p:sldMasterId id="2147483673" r:id="rId2"/>
  </p:sldMasterIdLst>
  <p:notesMasterIdLst>
    <p:notesMasterId r:id="rId217"/>
  </p:notesMasterIdLst>
  <p:sldIdLst>
    <p:sldId id="626" r:id="rId3"/>
    <p:sldId id="527" r:id="rId4"/>
    <p:sldId id="781" r:id="rId5"/>
    <p:sldId id="1227" r:id="rId6"/>
    <p:sldId id="1228" r:id="rId7"/>
    <p:sldId id="1229" r:id="rId8"/>
    <p:sldId id="1230" r:id="rId9"/>
    <p:sldId id="1231" r:id="rId10"/>
    <p:sldId id="1232" r:id="rId11"/>
    <p:sldId id="1233" r:id="rId12"/>
    <p:sldId id="1234" r:id="rId13"/>
    <p:sldId id="1236" r:id="rId14"/>
    <p:sldId id="1237" r:id="rId15"/>
    <p:sldId id="1238" r:id="rId16"/>
    <p:sldId id="1239" r:id="rId17"/>
    <p:sldId id="1240" r:id="rId18"/>
    <p:sldId id="1146" r:id="rId19"/>
    <p:sldId id="1241" r:id="rId20"/>
    <p:sldId id="1219" r:id="rId21"/>
    <p:sldId id="1242" r:id="rId22"/>
    <p:sldId id="1243" r:id="rId23"/>
    <p:sldId id="1244" r:id="rId24"/>
    <p:sldId id="1245" r:id="rId25"/>
    <p:sldId id="1220" r:id="rId26"/>
    <p:sldId id="1246" r:id="rId27"/>
    <p:sldId id="1247" r:id="rId28"/>
    <p:sldId id="1248" r:id="rId29"/>
    <p:sldId id="1249" r:id="rId30"/>
    <p:sldId id="553" r:id="rId31"/>
    <p:sldId id="819" r:id="rId32"/>
    <p:sldId id="627" r:id="rId33"/>
    <p:sldId id="911" r:id="rId34"/>
    <p:sldId id="1250" r:id="rId35"/>
    <p:sldId id="1251" r:id="rId36"/>
    <p:sldId id="1252" r:id="rId37"/>
    <p:sldId id="1259" r:id="rId38"/>
    <p:sldId id="1253" r:id="rId39"/>
    <p:sldId id="1254" r:id="rId40"/>
    <p:sldId id="1255" r:id="rId41"/>
    <p:sldId id="1256" r:id="rId42"/>
    <p:sldId id="1257" r:id="rId43"/>
    <p:sldId id="1258" r:id="rId44"/>
    <p:sldId id="1260" r:id="rId45"/>
    <p:sldId id="1265" r:id="rId46"/>
    <p:sldId id="1266" r:id="rId47"/>
    <p:sldId id="1267" r:id="rId48"/>
    <p:sldId id="1268" r:id="rId49"/>
    <p:sldId id="1269" r:id="rId50"/>
    <p:sldId id="1150" r:id="rId51"/>
    <p:sldId id="1149" r:id="rId52"/>
    <p:sldId id="1261" r:id="rId53"/>
    <p:sldId id="1270" r:id="rId54"/>
    <p:sldId id="1263" r:id="rId55"/>
    <p:sldId id="1271" r:id="rId56"/>
    <p:sldId id="1190" r:id="rId57"/>
    <p:sldId id="1264" r:id="rId58"/>
    <p:sldId id="1272" r:id="rId59"/>
    <p:sldId id="1273" r:id="rId60"/>
    <p:sldId id="1274" r:id="rId61"/>
    <p:sldId id="1275" r:id="rId62"/>
    <p:sldId id="1276" r:id="rId63"/>
    <p:sldId id="1224" r:id="rId64"/>
    <p:sldId id="1277" r:id="rId65"/>
    <p:sldId id="1278" r:id="rId66"/>
    <p:sldId id="1307" r:id="rId67"/>
    <p:sldId id="649" r:id="rId68"/>
    <p:sldId id="825" r:id="rId69"/>
    <p:sldId id="650" r:id="rId70"/>
    <p:sldId id="912" r:id="rId71"/>
    <p:sldId id="1279" r:id="rId72"/>
    <p:sldId id="1218" r:id="rId73"/>
    <p:sldId id="1285" r:id="rId74"/>
    <p:sldId id="1289" r:id="rId75"/>
    <p:sldId id="1290" r:id="rId76"/>
    <p:sldId id="1291" r:id="rId77"/>
    <p:sldId id="1292" r:id="rId78"/>
    <p:sldId id="1293" r:id="rId79"/>
    <p:sldId id="1294" r:id="rId80"/>
    <p:sldId id="1286" r:id="rId81"/>
    <p:sldId id="1295" r:id="rId82"/>
    <p:sldId id="1296" r:id="rId83"/>
    <p:sldId id="1297" r:id="rId84"/>
    <p:sldId id="1298" r:id="rId85"/>
    <p:sldId id="1287" r:id="rId86"/>
    <p:sldId id="1300" r:id="rId87"/>
    <p:sldId id="1302" r:id="rId88"/>
    <p:sldId id="1301" r:id="rId89"/>
    <p:sldId id="1303" r:id="rId90"/>
    <p:sldId id="1197" r:id="rId91"/>
    <p:sldId id="1288" r:id="rId92"/>
    <p:sldId id="1304" r:id="rId93"/>
    <p:sldId id="1305" r:id="rId94"/>
    <p:sldId id="1306" r:id="rId95"/>
    <p:sldId id="1143" r:id="rId96"/>
    <p:sldId id="1140" r:id="rId97"/>
    <p:sldId id="1141" r:id="rId98"/>
    <p:sldId id="1142" r:id="rId99"/>
    <p:sldId id="1280" r:id="rId100"/>
    <p:sldId id="1194" r:id="rId101"/>
    <p:sldId id="1308" r:id="rId102"/>
    <p:sldId id="1309" r:id="rId103"/>
    <p:sldId id="1310" r:id="rId104"/>
    <p:sldId id="1311" r:id="rId105"/>
    <p:sldId id="1189" r:id="rId106"/>
    <p:sldId id="1312" r:id="rId107"/>
    <p:sldId id="1217" r:id="rId108"/>
    <p:sldId id="1155" r:id="rId109"/>
    <p:sldId id="1313" r:id="rId110"/>
    <p:sldId id="1314" r:id="rId111"/>
    <p:sldId id="1315" r:id="rId112"/>
    <p:sldId id="1316" r:id="rId113"/>
    <p:sldId id="1317" r:id="rId114"/>
    <p:sldId id="1318" r:id="rId115"/>
    <p:sldId id="1319" r:id="rId116"/>
    <p:sldId id="1322" r:id="rId117"/>
    <p:sldId id="1320" r:id="rId118"/>
    <p:sldId id="1323" r:id="rId119"/>
    <p:sldId id="1324" r:id="rId120"/>
    <p:sldId id="1321" r:id="rId121"/>
    <p:sldId id="1325" r:id="rId122"/>
    <p:sldId id="1326" r:id="rId123"/>
    <p:sldId id="1328" r:id="rId124"/>
    <p:sldId id="1329" r:id="rId125"/>
    <p:sldId id="1330" r:id="rId126"/>
    <p:sldId id="1331" r:id="rId127"/>
    <p:sldId id="676" r:id="rId128"/>
    <p:sldId id="886" r:id="rId129"/>
    <p:sldId id="677" r:id="rId130"/>
    <p:sldId id="914" r:id="rId131"/>
    <p:sldId id="1281" r:id="rId132"/>
    <p:sldId id="1332" r:id="rId133"/>
    <p:sldId id="1347" r:id="rId134"/>
    <p:sldId id="1348" r:id="rId135"/>
    <p:sldId id="1349" r:id="rId136"/>
    <p:sldId id="1350" r:id="rId137"/>
    <p:sldId id="1158" r:id="rId138"/>
    <p:sldId id="1333" r:id="rId139"/>
    <p:sldId id="1216" r:id="rId140"/>
    <p:sldId id="1159" r:id="rId141"/>
    <p:sldId id="1345" r:id="rId142"/>
    <p:sldId id="1346" r:id="rId143"/>
    <p:sldId id="1334" r:id="rId144"/>
    <p:sldId id="1344" r:id="rId145"/>
    <p:sldId id="1335" r:id="rId146"/>
    <p:sldId id="1342" r:id="rId147"/>
    <p:sldId id="1343" r:id="rId148"/>
    <p:sldId id="1336" r:id="rId149"/>
    <p:sldId id="1339" r:id="rId150"/>
    <p:sldId id="1340" r:id="rId151"/>
    <p:sldId id="1341" r:id="rId152"/>
    <p:sldId id="1337" r:id="rId153"/>
    <p:sldId id="1338" r:id="rId154"/>
    <p:sldId id="692" r:id="rId155"/>
    <p:sldId id="924" r:id="rId156"/>
    <p:sldId id="693" r:id="rId157"/>
    <p:sldId id="1144" r:id="rId158"/>
    <p:sldId id="1192" r:id="rId159"/>
    <p:sldId id="1351" r:id="rId160"/>
    <p:sldId id="1364" r:id="rId161"/>
    <p:sldId id="1365" r:id="rId162"/>
    <p:sldId id="1366" r:id="rId163"/>
    <p:sldId id="1367" r:id="rId164"/>
    <p:sldId id="1368" r:id="rId165"/>
    <p:sldId id="1369" r:id="rId166"/>
    <p:sldId id="1370" r:id="rId167"/>
    <p:sldId id="1371" r:id="rId168"/>
    <p:sldId id="1363" r:id="rId169"/>
    <p:sldId id="1352" r:id="rId170"/>
    <p:sldId id="1214" r:id="rId171"/>
    <p:sldId id="1362" r:id="rId172"/>
    <p:sldId id="1372" r:id="rId173"/>
    <p:sldId id="1373" r:id="rId174"/>
    <p:sldId id="1354" r:id="rId175"/>
    <p:sldId id="1355" r:id="rId176"/>
    <p:sldId id="1356" r:id="rId177"/>
    <p:sldId id="1357" r:id="rId178"/>
    <p:sldId id="1358" r:id="rId179"/>
    <p:sldId id="1359" r:id="rId180"/>
    <p:sldId id="1360" r:id="rId181"/>
    <p:sldId id="1361" r:id="rId182"/>
    <p:sldId id="706" r:id="rId183"/>
    <p:sldId id="946" r:id="rId184"/>
    <p:sldId id="707" r:id="rId185"/>
    <p:sldId id="916" r:id="rId186"/>
    <p:sldId id="1282" r:id="rId187"/>
    <p:sldId id="1381" r:id="rId188"/>
    <p:sldId id="1382" r:id="rId189"/>
    <p:sldId id="1383" r:id="rId190"/>
    <p:sldId id="1353" r:id="rId191"/>
    <p:sldId id="1385" r:id="rId192"/>
    <p:sldId id="1386" r:id="rId193"/>
    <p:sldId id="1387" r:id="rId194"/>
    <p:sldId id="1388" r:id="rId195"/>
    <p:sldId id="1374" r:id="rId196"/>
    <p:sldId id="1389" r:id="rId197"/>
    <p:sldId id="1390" r:id="rId198"/>
    <p:sldId id="1391" r:id="rId199"/>
    <p:sldId id="1392" r:id="rId200"/>
    <p:sldId id="1393" r:id="rId201"/>
    <p:sldId id="1394" r:id="rId202"/>
    <p:sldId id="1375" r:id="rId203"/>
    <p:sldId id="1395" r:id="rId204"/>
    <p:sldId id="1396" r:id="rId205"/>
    <p:sldId id="1508" r:id="rId206"/>
    <p:sldId id="1397" r:id="rId207"/>
    <p:sldId id="1398" r:id="rId208"/>
    <p:sldId id="1399" r:id="rId209"/>
    <p:sldId id="1400" r:id="rId210"/>
    <p:sldId id="1376" r:id="rId211"/>
    <p:sldId id="1377" r:id="rId212"/>
    <p:sldId id="1378" r:id="rId213"/>
    <p:sldId id="1379" r:id="rId214"/>
    <p:sldId id="1380" r:id="rId215"/>
    <p:sldId id="719" r:id="rId216"/>
  </p:sldIdLst>
  <p:sldSz cx="9144000" cy="5143500" type="screen16x9"/>
  <p:notesSz cx="6858000" cy="9144000"/>
  <p:embeddedFontLst>
    <p:embeddedFont>
      <p:font typeface="Palatino Linotype" panose="02040502050505030304" pitchFamily="18" charset="0"/>
      <p:regular r:id="rId218"/>
      <p:bold r:id="rId219"/>
      <p:italic r:id="rId220"/>
      <p:boldItalic r:id="rId221"/>
    </p:embeddedFont>
    <p:embeddedFont>
      <p:font typeface="Trebuchet MS" panose="020B0703020202090204" pitchFamily="34" charset="0"/>
      <p:regular r:id="rId222"/>
      <p:bold r:id="rId223"/>
      <p:italic r:id="rId224"/>
      <p:boldItalic r:id="rId2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hapter 1" id="{CFEA1EC0-5D67-424A-90A7-7A6C6CD5BC07}">
          <p14:sldIdLst>
            <p14:sldId id="626"/>
            <p14:sldId id="527"/>
            <p14:sldId id="781"/>
            <p14:sldId id="1227"/>
            <p14:sldId id="1228"/>
            <p14:sldId id="1229"/>
            <p14:sldId id="1230"/>
            <p14:sldId id="1231"/>
            <p14:sldId id="1232"/>
            <p14:sldId id="1233"/>
            <p14:sldId id="1234"/>
            <p14:sldId id="1236"/>
            <p14:sldId id="1237"/>
            <p14:sldId id="1238"/>
            <p14:sldId id="1239"/>
            <p14:sldId id="1240"/>
            <p14:sldId id="1146"/>
            <p14:sldId id="1241"/>
            <p14:sldId id="1219"/>
            <p14:sldId id="1242"/>
            <p14:sldId id="1243"/>
            <p14:sldId id="1244"/>
            <p14:sldId id="1245"/>
            <p14:sldId id="1220"/>
            <p14:sldId id="1246"/>
            <p14:sldId id="1247"/>
            <p14:sldId id="1248"/>
            <p14:sldId id="1249"/>
            <p14:sldId id="553"/>
          </p14:sldIdLst>
        </p14:section>
        <p14:section name="Chapter 2" id="{70B134B9-408E-482B-BF97-18CF7982326B}">
          <p14:sldIdLst>
            <p14:sldId id="819"/>
            <p14:sldId id="627"/>
            <p14:sldId id="911"/>
            <p14:sldId id="1250"/>
            <p14:sldId id="1251"/>
            <p14:sldId id="1252"/>
            <p14:sldId id="1259"/>
            <p14:sldId id="1253"/>
            <p14:sldId id="1254"/>
            <p14:sldId id="1255"/>
            <p14:sldId id="1256"/>
            <p14:sldId id="1257"/>
            <p14:sldId id="1258"/>
            <p14:sldId id="1260"/>
            <p14:sldId id="1265"/>
            <p14:sldId id="1266"/>
            <p14:sldId id="1267"/>
            <p14:sldId id="1268"/>
            <p14:sldId id="1269"/>
            <p14:sldId id="1150"/>
            <p14:sldId id="1149"/>
            <p14:sldId id="1261"/>
            <p14:sldId id="1270"/>
            <p14:sldId id="1263"/>
            <p14:sldId id="1271"/>
            <p14:sldId id="1190"/>
            <p14:sldId id="1264"/>
            <p14:sldId id="1272"/>
            <p14:sldId id="1273"/>
            <p14:sldId id="1274"/>
            <p14:sldId id="1275"/>
            <p14:sldId id="1276"/>
            <p14:sldId id="1224"/>
            <p14:sldId id="1277"/>
            <p14:sldId id="1278"/>
            <p14:sldId id="1307"/>
            <p14:sldId id="649"/>
          </p14:sldIdLst>
        </p14:section>
        <p14:section name="Chapter 3" id="{65BEDF4A-4B04-4355-A92B-1171E496CCA2}">
          <p14:sldIdLst>
            <p14:sldId id="825"/>
            <p14:sldId id="650"/>
            <p14:sldId id="912"/>
            <p14:sldId id="1279"/>
            <p14:sldId id="1218"/>
            <p14:sldId id="1285"/>
            <p14:sldId id="1289"/>
            <p14:sldId id="1290"/>
            <p14:sldId id="1291"/>
            <p14:sldId id="1292"/>
            <p14:sldId id="1293"/>
            <p14:sldId id="1294"/>
            <p14:sldId id="1286"/>
            <p14:sldId id="1295"/>
            <p14:sldId id="1296"/>
            <p14:sldId id="1297"/>
            <p14:sldId id="1298"/>
            <p14:sldId id="1287"/>
            <p14:sldId id="1300"/>
            <p14:sldId id="1302"/>
            <p14:sldId id="1301"/>
            <p14:sldId id="1303"/>
            <p14:sldId id="1197"/>
            <p14:sldId id="1288"/>
            <p14:sldId id="1304"/>
            <p14:sldId id="1305"/>
            <p14:sldId id="1306"/>
            <p14:sldId id="1143"/>
          </p14:sldIdLst>
        </p14:section>
        <p14:section name="Chapter 4" id="{41EABC9E-44A4-4FD0-BABE-F021F47DC1BB}">
          <p14:sldIdLst>
            <p14:sldId id="1140"/>
            <p14:sldId id="1141"/>
            <p14:sldId id="1142"/>
            <p14:sldId id="1280"/>
            <p14:sldId id="1194"/>
            <p14:sldId id="1308"/>
            <p14:sldId id="1309"/>
            <p14:sldId id="1310"/>
            <p14:sldId id="1311"/>
            <p14:sldId id="1189"/>
            <p14:sldId id="1312"/>
            <p14:sldId id="1217"/>
            <p14:sldId id="1155"/>
            <p14:sldId id="1313"/>
            <p14:sldId id="1314"/>
            <p14:sldId id="1315"/>
            <p14:sldId id="1316"/>
            <p14:sldId id="1317"/>
            <p14:sldId id="1318"/>
            <p14:sldId id="1319"/>
            <p14:sldId id="1322"/>
            <p14:sldId id="1320"/>
            <p14:sldId id="1323"/>
            <p14:sldId id="1324"/>
            <p14:sldId id="1321"/>
            <p14:sldId id="1325"/>
            <p14:sldId id="1326"/>
            <p14:sldId id="1328"/>
            <p14:sldId id="1329"/>
            <p14:sldId id="1330"/>
            <p14:sldId id="1331"/>
            <p14:sldId id="676"/>
          </p14:sldIdLst>
        </p14:section>
        <p14:section name="Chapter 5" id="{6DA8AD18-5924-45F8-B78E-055E09133375}">
          <p14:sldIdLst>
            <p14:sldId id="886"/>
            <p14:sldId id="677"/>
            <p14:sldId id="914"/>
            <p14:sldId id="1281"/>
            <p14:sldId id="1332"/>
            <p14:sldId id="1347"/>
            <p14:sldId id="1348"/>
            <p14:sldId id="1349"/>
            <p14:sldId id="1350"/>
            <p14:sldId id="1158"/>
            <p14:sldId id="1333"/>
            <p14:sldId id="1216"/>
            <p14:sldId id="1159"/>
            <p14:sldId id="1345"/>
            <p14:sldId id="1346"/>
            <p14:sldId id="1334"/>
            <p14:sldId id="1344"/>
            <p14:sldId id="1335"/>
            <p14:sldId id="1342"/>
            <p14:sldId id="1343"/>
            <p14:sldId id="1336"/>
            <p14:sldId id="1339"/>
            <p14:sldId id="1340"/>
            <p14:sldId id="1341"/>
            <p14:sldId id="1337"/>
            <p14:sldId id="1338"/>
            <p14:sldId id="692"/>
          </p14:sldIdLst>
        </p14:section>
        <p14:section name="Chapter 6" id="{6D17C4E3-670D-495D-8DF2-FFF6971EE1CF}">
          <p14:sldIdLst>
            <p14:sldId id="924"/>
            <p14:sldId id="693"/>
            <p14:sldId id="1144"/>
            <p14:sldId id="1192"/>
            <p14:sldId id="1351"/>
            <p14:sldId id="1364"/>
            <p14:sldId id="1365"/>
            <p14:sldId id="1366"/>
            <p14:sldId id="1367"/>
            <p14:sldId id="1368"/>
            <p14:sldId id="1369"/>
            <p14:sldId id="1370"/>
            <p14:sldId id="1371"/>
            <p14:sldId id="1363"/>
            <p14:sldId id="1352"/>
            <p14:sldId id="1214"/>
            <p14:sldId id="1362"/>
            <p14:sldId id="1372"/>
            <p14:sldId id="1373"/>
            <p14:sldId id="1354"/>
            <p14:sldId id="1355"/>
            <p14:sldId id="1356"/>
            <p14:sldId id="1357"/>
            <p14:sldId id="1358"/>
            <p14:sldId id="1359"/>
            <p14:sldId id="1360"/>
            <p14:sldId id="1361"/>
            <p14:sldId id="706"/>
          </p14:sldIdLst>
        </p14:section>
        <p14:section name="Chapter 7" id="{02515820-8025-42C2-885C-9947F865A66D}">
          <p14:sldIdLst>
            <p14:sldId id="946"/>
            <p14:sldId id="707"/>
            <p14:sldId id="916"/>
            <p14:sldId id="1282"/>
            <p14:sldId id="1381"/>
            <p14:sldId id="1382"/>
            <p14:sldId id="1383"/>
            <p14:sldId id="1353"/>
            <p14:sldId id="1385"/>
            <p14:sldId id="1386"/>
            <p14:sldId id="1387"/>
            <p14:sldId id="1388"/>
            <p14:sldId id="1374"/>
            <p14:sldId id="1389"/>
            <p14:sldId id="1390"/>
            <p14:sldId id="1391"/>
            <p14:sldId id="1392"/>
            <p14:sldId id="1393"/>
            <p14:sldId id="1394"/>
            <p14:sldId id="1375"/>
            <p14:sldId id="1395"/>
            <p14:sldId id="1396"/>
            <p14:sldId id="1508"/>
            <p14:sldId id="1397"/>
            <p14:sldId id="1398"/>
            <p14:sldId id="1399"/>
            <p14:sldId id="1400"/>
            <p14:sldId id="1376"/>
            <p14:sldId id="1377"/>
            <p14:sldId id="1378"/>
            <p14:sldId id="1379"/>
            <p14:sldId id="1380"/>
            <p14:sldId id="719"/>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F8687"/>
    <a:srgbClr val="14363F"/>
    <a:srgbClr val="739C9D"/>
    <a:srgbClr val="9E7DB9"/>
    <a:srgbClr val="544365"/>
    <a:srgbClr val="9B87AF"/>
    <a:srgbClr val="D5CDDD"/>
    <a:srgbClr val="2F1444"/>
    <a:srgbClr val="42392A"/>
    <a:srgbClr val="F6F1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99" autoAdjust="0"/>
    <p:restoredTop sz="86164" autoAdjust="0"/>
  </p:normalViewPr>
  <p:slideViewPr>
    <p:cSldViewPr>
      <p:cViewPr varScale="1">
        <p:scale>
          <a:sx n="145" d="100"/>
          <a:sy n="145" d="100"/>
        </p:scale>
        <p:origin x="1208" y="176"/>
      </p:cViewPr>
      <p:guideLst>
        <p:guide orient="horz" pos="1620"/>
        <p:guide pos="2880"/>
      </p:guideLst>
    </p:cSldViewPr>
  </p:slideViewPr>
  <p:outlineViewPr>
    <p:cViewPr>
      <p:scale>
        <a:sx n="33" d="100"/>
        <a:sy n="33" d="100"/>
      </p:scale>
      <p:origin x="0" y="47118"/>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99" d="100"/>
          <a:sy n="99" d="100"/>
        </p:scale>
        <p:origin x="2204" y="48"/>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63" Type="http://schemas.openxmlformats.org/officeDocument/2006/relationships/slide" Target="slides/slide61.xml"/><Relationship Id="rId84" Type="http://schemas.openxmlformats.org/officeDocument/2006/relationships/slide" Target="slides/slide82.xml"/><Relationship Id="rId138" Type="http://schemas.openxmlformats.org/officeDocument/2006/relationships/slide" Target="slides/slide136.xml"/><Relationship Id="rId159" Type="http://schemas.openxmlformats.org/officeDocument/2006/relationships/slide" Target="slides/slide157.xml"/><Relationship Id="rId170" Type="http://schemas.openxmlformats.org/officeDocument/2006/relationships/slide" Target="slides/slide168.xml"/><Relationship Id="rId191" Type="http://schemas.openxmlformats.org/officeDocument/2006/relationships/slide" Target="slides/slide189.xml"/><Relationship Id="rId205" Type="http://schemas.openxmlformats.org/officeDocument/2006/relationships/slide" Target="slides/slide203.xml"/><Relationship Id="rId226" Type="http://schemas.openxmlformats.org/officeDocument/2006/relationships/commentAuthors" Target="commentAuthors.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53" Type="http://schemas.openxmlformats.org/officeDocument/2006/relationships/slide" Target="slides/slide51.xml"/><Relationship Id="rId74" Type="http://schemas.openxmlformats.org/officeDocument/2006/relationships/slide" Target="slides/slide72.xml"/><Relationship Id="rId128" Type="http://schemas.openxmlformats.org/officeDocument/2006/relationships/slide" Target="slides/slide126.xml"/><Relationship Id="rId149" Type="http://schemas.openxmlformats.org/officeDocument/2006/relationships/slide" Target="slides/slide147.xml"/><Relationship Id="rId5" Type="http://schemas.openxmlformats.org/officeDocument/2006/relationships/slide" Target="slides/slide3.xml"/><Relationship Id="rId95" Type="http://schemas.openxmlformats.org/officeDocument/2006/relationships/slide" Target="slides/slide93.xml"/><Relationship Id="rId160" Type="http://schemas.openxmlformats.org/officeDocument/2006/relationships/slide" Target="slides/slide158.xml"/><Relationship Id="rId181" Type="http://schemas.openxmlformats.org/officeDocument/2006/relationships/slide" Target="slides/slide179.xml"/><Relationship Id="rId216" Type="http://schemas.openxmlformats.org/officeDocument/2006/relationships/slide" Target="slides/slide214.xml"/><Relationship Id="rId22" Type="http://schemas.openxmlformats.org/officeDocument/2006/relationships/slide" Target="slides/slide20.xml"/><Relationship Id="rId43" Type="http://schemas.openxmlformats.org/officeDocument/2006/relationships/slide" Target="slides/slide41.xml"/><Relationship Id="rId64" Type="http://schemas.openxmlformats.org/officeDocument/2006/relationships/slide" Target="slides/slide62.xml"/><Relationship Id="rId118" Type="http://schemas.openxmlformats.org/officeDocument/2006/relationships/slide" Target="slides/slide116.xml"/><Relationship Id="rId139" Type="http://schemas.openxmlformats.org/officeDocument/2006/relationships/slide" Target="slides/slide137.xml"/><Relationship Id="rId85" Type="http://schemas.openxmlformats.org/officeDocument/2006/relationships/slide" Target="slides/slide83.xml"/><Relationship Id="rId150" Type="http://schemas.openxmlformats.org/officeDocument/2006/relationships/slide" Target="slides/slide148.xml"/><Relationship Id="rId171" Type="http://schemas.openxmlformats.org/officeDocument/2006/relationships/slide" Target="slides/slide169.xml"/><Relationship Id="rId192" Type="http://schemas.openxmlformats.org/officeDocument/2006/relationships/slide" Target="slides/slide190.xml"/><Relationship Id="rId206" Type="http://schemas.openxmlformats.org/officeDocument/2006/relationships/slide" Target="slides/slide204.xml"/><Relationship Id="rId227" Type="http://schemas.openxmlformats.org/officeDocument/2006/relationships/presProps" Target="presProps.xml"/><Relationship Id="rId12" Type="http://schemas.openxmlformats.org/officeDocument/2006/relationships/slide" Target="slides/slide10.xml"/><Relationship Id="rId33" Type="http://schemas.openxmlformats.org/officeDocument/2006/relationships/slide" Target="slides/slide31.xml"/><Relationship Id="rId108" Type="http://schemas.openxmlformats.org/officeDocument/2006/relationships/slide" Target="slides/slide106.xml"/><Relationship Id="rId129" Type="http://schemas.openxmlformats.org/officeDocument/2006/relationships/slide" Target="slides/slide127.xml"/><Relationship Id="rId54" Type="http://schemas.openxmlformats.org/officeDocument/2006/relationships/slide" Target="slides/slide52.xml"/><Relationship Id="rId75" Type="http://schemas.openxmlformats.org/officeDocument/2006/relationships/slide" Target="slides/slide73.xml"/><Relationship Id="rId96" Type="http://schemas.openxmlformats.org/officeDocument/2006/relationships/slide" Target="slides/slide94.xml"/><Relationship Id="rId140" Type="http://schemas.openxmlformats.org/officeDocument/2006/relationships/slide" Target="slides/slide138.xml"/><Relationship Id="rId161" Type="http://schemas.openxmlformats.org/officeDocument/2006/relationships/slide" Target="slides/slide159.xml"/><Relationship Id="rId182" Type="http://schemas.openxmlformats.org/officeDocument/2006/relationships/slide" Target="slides/slide180.xml"/><Relationship Id="rId217" Type="http://schemas.openxmlformats.org/officeDocument/2006/relationships/notesMaster" Target="notesMasters/notesMaster1.xml"/><Relationship Id="rId6" Type="http://schemas.openxmlformats.org/officeDocument/2006/relationships/slide" Target="slides/slide4.xml"/><Relationship Id="rId23" Type="http://schemas.openxmlformats.org/officeDocument/2006/relationships/slide" Target="slides/slide21.xml"/><Relationship Id="rId119" Type="http://schemas.openxmlformats.org/officeDocument/2006/relationships/slide" Target="slides/slide117.xml"/><Relationship Id="rId44" Type="http://schemas.openxmlformats.org/officeDocument/2006/relationships/slide" Target="slides/slide42.xml"/><Relationship Id="rId65" Type="http://schemas.openxmlformats.org/officeDocument/2006/relationships/slide" Target="slides/slide63.xml"/><Relationship Id="rId86" Type="http://schemas.openxmlformats.org/officeDocument/2006/relationships/slide" Target="slides/slide84.xml"/><Relationship Id="rId130" Type="http://schemas.openxmlformats.org/officeDocument/2006/relationships/slide" Target="slides/slide128.xml"/><Relationship Id="rId151" Type="http://schemas.openxmlformats.org/officeDocument/2006/relationships/slide" Target="slides/slide149.xml"/><Relationship Id="rId172" Type="http://schemas.openxmlformats.org/officeDocument/2006/relationships/slide" Target="slides/slide170.xml"/><Relationship Id="rId193" Type="http://schemas.openxmlformats.org/officeDocument/2006/relationships/slide" Target="slides/slide191.xml"/><Relationship Id="rId207" Type="http://schemas.openxmlformats.org/officeDocument/2006/relationships/slide" Target="slides/slide205.xml"/><Relationship Id="rId228" Type="http://schemas.openxmlformats.org/officeDocument/2006/relationships/viewProps" Target="viewProps.xml"/><Relationship Id="rId13" Type="http://schemas.openxmlformats.org/officeDocument/2006/relationships/slide" Target="slides/slide11.xml"/><Relationship Id="rId109" Type="http://schemas.openxmlformats.org/officeDocument/2006/relationships/slide" Target="slides/slide107.xml"/><Relationship Id="rId34" Type="http://schemas.openxmlformats.org/officeDocument/2006/relationships/slide" Target="slides/slide32.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20" Type="http://schemas.openxmlformats.org/officeDocument/2006/relationships/slide" Target="slides/slide118.xml"/><Relationship Id="rId141" Type="http://schemas.openxmlformats.org/officeDocument/2006/relationships/slide" Target="slides/slide139.xml"/><Relationship Id="rId7" Type="http://schemas.openxmlformats.org/officeDocument/2006/relationships/slide" Target="slides/slide5.xml"/><Relationship Id="rId162" Type="http://schemas.openxmlformats.org/officeDocument/2006/relationships/slide" Target="slides/slide160.xml"/><Relationship Id="rId183" Type="http://schemas.openxmlformats.org/officeDocument/2006/relationships/slide" Target="slides/slide181.xml"/><Relationship Id="rId218" Type="http://schemas.openxmlformats.org/officeDocument/2006/relationships/font" Target="fonts/font1.fntdata"/><Relationship Id="rId24" Type="http://schemas.openxmlformats.org/officeDocument/2006/relationships/slide" Target="slides/slide22.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31" Type="http://schemas.openxmlformats.org/officeDocument/2006/relationships/slide" Target="slides/slide129.xml"/><Relationship Id="rId152" Type="http://schemas.openxmlformats.org/officeDocument/2006/relationships/slide" Target="slides/slide150.xml"/><Relationship Id="rId173" Type="http://schemas.openxmlformats.org/officeDocument/2006/relationships/slide" Target="slides/slide171.xml"/><Relationship Id="rId194" Type="http://schemas.openxmlformats.org/officeDocument/2006/relationships/slide" Target="slides/slide192.xml"/><Relationship Id="rId208" Type="http://schemas.openxmlformats.org/officeDocument/2006/relationships/slide" Target="slides/slide206.xml"/><Relationship Id="rId229" Type="http://schemas.openxmlformats.org/officeDocument/2006/relationships/theme" Target="theme/theme1.xml"/><Relationship Id="rId14" Type="http://schemas.openxmlformats.org/officeDocument/2006/relationships/slide" Target="slides/slide12.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8" Type="http://schemas.openxmlformats.org/officeDocument/2006/relationships/slide" Target="slides/slide6.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slide" Target="slides/slide161.xml"/><Relationship Id="rId184" Type="http://schemas.openxmlformats.org/officeDocument/2006/relationships/slide" Target="slides/slide182.xml"/><Relationship Id="rId219" Type="http://schemas.openxmlformats.org/officeDocument/2006/relationships/font" Target="fonts/font2.fntdata"/><Relationship Id="rId230" Type="http://schemas.openxmlformats.org/officeDocument/2006/relationships/tableStyles" Target="tableStyles.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 Id="rId174" Type="http://schemas.openxmlformats.org/officeDocument/2006/relationships/slide" Target="slides/slide172.xml"/><Relationship Id="rId179" Type="http://schemas.openxmlformats.org/officeDocument/2006/relationships/slide" Target="slides/slide177.xml"/><Relationship Id="rId195" Type="http://schemas.openxmlformats.org/officeDocument/2006/relationships/slide" Target="slides/slide193.xml"/><Relationship Id="rId209" Type="http://schemas.openxmlformats.org/officeDocument/2006/relationships/slide" Target="slides/slide207.xml"/><Relationship Id="rId190" Type="http://schemas.openxmlformats.org/officeDocument/2006/relationships/slide" Target="slides/slide188.xml"/><Relationship Id="rId204" Type="http://schemas.openxmlformats.org/officeDocument/2006/relationships/slide" Target="slides/slide202.xml"/><Relationship Id="rId220" Type="http://schemas.openxmlformats.org/officeDocument/2006/relationships/font" Target="fonts/font3.fntdata"/><Relationship Id="rId225" Type="http://schemas.openxmlformats.org/officeDocument/2006/relationships/font" Target="fonts/font8.fntdata"/><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slide" Target="slides/slide141.xml"/><Relationship Id="rId148" Type="http://schemas.openxmlformats.org/officeDocument/2006/relationships/slide" Target="slides/slide146.xml"/><Relationship Id="rId164" Type="http://schemas.openxmlformats.org/officeDocument/2006/relationships/slide" Target="slides/slide162.xml"/><Relationship Id="rId169" Type="http://schemas.openxmlformats.org/officeDocument/2006/relationships/slide" Target="slides/slide167.xml"/><Relationship Id="rId185" Type="http://schemas.openxmlformats.org/officeDocument/2006/relationships/slide" Target="slides/slide183.xml"/><Relationship Id="rId4" Type="http://schemas.openxmlformats.org/officeDocument/2006/relationships/slide" Target="slides/slide2.xml"/><Relationship Id="rId9" Type="http://schemas.openxmlformats.org/officeDocument/2006/relationships/slide" Target="slides/slide7.xml"/><Relationship Id="rId180" Type="http://schemas.openxmlformats.org/officeDocument/2006/relationships/slide" Target="slides/slide178.xml"/><Relationship Id="rId210" Type="http://schemas.openxmlformats.org/officeDocument/2006/relationships/slide" Target="slides/slide208.xml"/><Relationship Id="rId215" Type="http://schemas.openxmlformats.org/officeDocument/2006/relationships/slide" Target="slides/slide213.xml"/><Relationship Id="rId26" Type="http://schemas.openxmlformats.org/officeDocument/2006/relationships/slide" Target="slides/slide24.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54" Type="http://schemas.openxmlformats.org/officeDocument/2006/relationships/slide" Target="slides/slide152.xml"/><Relationship Id="rId175" Type="http://schemas.openxmlformats.org/officeDocument/2006/relationships/slide" Target="slides/slide173.xml"/><Relationship Id="rId196" Type="http://schemas.openxmlformats.org/officeDocument/2006/relationships/slide" Target="slides/slide194.xml"/><Relationship Id="rId200" Type="http://schemas.openxmlformats.org/officeDocument/2006/relationships/slide" Target="slides/slide198.xml"/><Relationship Id="rId16" Type="http://schemas.openxmlformats.org/officeDocument/2006/relationships/slide" Target="slides/slide14.xml"/><Relationship Id="rId221" Type="http://schemas.openxmlformats.org/officeDocument/2006/relationships/font" Target="fonts/font4.fntdata"/><Relationship Id="rId37" Type="http://schemas.openxmlformats.org/officeDocument/2006/relationships/slide" Target="slides/slide35.xml"/><Relationship Id="rId58" Type="http://schemas.openxmlformats.org/officeDocument/2006/relationships/slide" Target="slides/slide56.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44" Type="http://schemas.openxmlformats.org/officeDocument/2006/relationships/slide" Target="slides/slide142.xml"/><Relationship Id="rId90" Type="http://schemas.openxmlformats.org/officeDocument/2006/relationships/slide" Target="slides/slide88.xml"/><Relationship Id="rId165" Type="http://schemas.openxmlformats.org/officeDocument/2006/relationships/slide" Target="slides/slide163.xml"/><Relationship Id="rId186" Type="http://schemas.openxmlformats.org/officeDocument/2006/relationships/slide" Target="slides/slide184.xml"/><Relationship Id="rId211" Type="http://schemas.openxmlformats.org/officeDocument/2006/relationships/slide" Target="slides/slide209.xml"/><Relationship Id="rId27" Type="http://schemas.openxmlformats.org/officeDocument/2006/relationships/slide" Target="slides/slide25.xml"/><Relationship Id="rId48" Type="http://schemas.openxmlformats.org/officeDocument/2006/relationships/slide" Target="slides/slide46.xml"/><Relationship Id="rId69" Type="http://schemas.openxmlformats.org/officeDocument/2006/relationships/slide" Target="slides/slide67.xml"/><Relationship Id="rId113" Type="http://schemas.openxmlformats.org/officeDocument/2006/relationships/slide" Target="slides/slide111.xml"/><Relationship Id="rId134" Type="http://schemas.openxmlformats.org/officeDocument/2006/relationships/slide" Target="slides/slide132.xml"/><Relationship Id="rId80" Type="http://schemas.openxmlformats.org/officeDocument/2006/relationships/slide" Target="slides/slide78.xml"/><Relationship Id="rId155" Type="http://schemas.openxmlformats.org/officeDocument/2006/relationships/slide" Target="slides/slide153.xml"/><Relationship Id="rId176" Type="http://schemas.openxmlformats.org/officeDocument/2006/relationships/slide" Target="slides/slide174.xml"/><Relationship Id="rId197" Type="http://schemas.openxmlformats.org/officeDocument/2006/relationships/slide" Target="slides/slide195.xml"/><Relationship Id="rId201" Type="http://schemas.openxmlformats.org/officeDocument/2006/relationships/slide" Target="slides/slide199.xml"/><Relationship Id="rId222" Type="http://schemas.openxmlformats.org/officeDocument/2006/relationships/font" Target="fonts/font5.fntdata"/><Relationship Id="rId17" Type="http://schemas.openxmlformats.org/officeDocument/2006/relationships/slide" Target="slides/slide15.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24" Type="http://schemas.openxmlformats.org/officeDocument/2006/relationships/slide" Target="slides/slide122.xml"/><Relationship Id="rId70" Type="http://schemas.openxmlformats.org/officeDocument/2006/relationships/slide" Target="slides/slide68.xml"/><Relationship Id="rId91" Type="http://schemas.openxmlformats.org/officeDocument/2006/relationships/slide" Target="slides/slide89.xml"/><Relationship Id="rId145" Type="http://schemas.openxmlformats.org/officeDocument/2006/relationships/slide" Target="slides/slide143.xml"/><Relationship Id="rId166" Type="http://schemas.openxmlformats.org/officeDocument/2006/relationships/slide" Target="slides/slide164.xml"/><Relationship Id="rId187" Type="http://schemas.openxmlformats.org/officeDocument/2006/relationships/slide" Target="slides/slide185.xml"/><Relationship Id="rId1" Type="http://schemas.openxmlformats.org/officeDocument/2006/relationships/slideMaster" Target="slideMasters/slideMaster1.xml"/><Relationship Id="rId212" Type="http://schemas.openxmlformats.org/officeDocument/2006/relationships/slide" Target="slides/slide210.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60" Type="http://schemas.openxmlformats.org/officeDocument/2006/relationships/slide" Target="slides/slide58.xml"/><Relationship Id="rId81" Type="http://schemas.openxmlformats.org/officeDocument/2006/relationships/slide" Target="slides/slide79.xml"/><Relationship Id="rId135" Type="http://schemas.openxmlformats.org/officeDocument/2006/relationships/slide" Target="slides/slide133.xml"/><Relationship Id="rId156" Type="http://schemas.openxmlformats.org/officeDocument/2006/relationships/slide" Target="slides/slide154.xml"/><Relationship Id="rId177" Type="http://schemas.openxmlformats.org/officeDocument/2006/relationships/slide" Target="slides/slide175.xml"/><Relationship Id="rId198" Type="http://schemas.openxmlformats.org/officeDocument/2006/relationships/slide" Target="slides/slide196.xml"/><Relationship Id="rId202" Type="http://schemas.openxmlformats.org/officeDocument/2006/relationships/slide" Target="slides/slide200.xml"/><Relationship Id="rId223" Type="http://schemas.openxmlformats.org/officeDocument/2006/relationships/font" Target="fonts/font6.fntdata"/><Relationship Id="rId18" Type="http://schemas.openxmlformats.org/officeDocument/2006/relationships/slide" Target="slides/slide16.xml"/><Relationship Id="rId39" Type="http://schemas.openxmlformats.org/officeDocument/2006/relationships/slide" Target="slides/slide37.xml"/><Relationship Id="rId50" Type="http://schemas.openxmlformats.org/officeDocument/2006/relationships/slide" Target="slides/slide48.xml"/><Relationship Id="rId104" Type="http://schemas.openxmlformats.org/officeDocument/2006/relationships/slide" Target="slides/slide102.xml"/><Relationship Id="rId125" Type="http://schemas.openxmlformats.org/officeDocument/2006/relationships/slide" Target="slides/slide123.xml"/><Relationship Id="rId146" Type="http://schemas.openxmlformats.org/officeDocument/2006/relationships/slide" Target="slides/slide144.xml"/><Relationship Id="rId167" Type="http://schemas.openxmlformats.org/officeDocument/2006/relationships/slide" Target="slides/slide165.xml"/><Relationship Id="rId188" Type="http://schemas.openxmlformats.org/officeDocument/2006/relationships/slide" Target="slides/slide186.xml"/><Relationship Id="rId71" Type="http://schemas.openxmlformats.org/officeDocument/2006/relationships/slide" Target="slides/slide69.xml"/><Relationship Id="rId92" Type="http://schemas.openxmlformats.org/officeDocument/2006/relationships/slide" Target="slides/slide90.xml"/><Relationship Id="rId213" Type="http://schemas.openxmlformats.org/officeDocument/2006/relationships/slide" Target="slides/slide211.xml"/><Relationship Id="rId2" Type="http://schemas.openxmlformats.org/officeDocument/2006/relationships/slideMaster" Target="slideMasters/slideMaster2.xml"/><Relationship Id="rId29" Type="http://schemas.openxmlformats.org/officeDocument/2006/relationships/slide" Target="slides/slide27.xml"/><Relationship Id="rId40" Type="http://schemas.openxmlformats.org/officeDocument/2006/relationships/slide" Target="slides/slide38.xml"/><Relationship Id="rId115" Type="http://schemas.openxmlformats.org/officeDocument/2006/relationships/slide" Target="slides/slide113.xml"/><Relationship Id="rId136" Type="http://schemas.openxmlformats.org/officeDocument/2006/relationships/slide" Target="slides/slide134.xml"/><Relationship Id="rId157" Type="http://schemas.openxmlformats.org/officeDocument/2006/relationships/slide" Target="slides/slide155.xml"/><Relationship Id="rId178" Type="http://schemas.openxmlformats.org/officeDocument/2006/relationships/slide" Target="slides/slide176.xml"/><Relationship Id="rId61" Type="http://schemas.openxmlformats.org/officeDocument/2006/relationships/slide" Target="slides/slide59.xml"/><Relationship Id="rId82" Type="http://schemas.openxmlformats.org/officeDocument/2006/relationships/slide" Target="slides/slide80.xml"/><Relationship Id="rId199" Type="http://schemas.openxmlformats.org/officeDocument/2006/relationships/slide" Target="slides/slide197.xml"/><Relationship Id="rId203" Type="http://schemas.openxmlformats.org/officeDocument/2006/relationships/slide" Target="slides/slide201.xml"/><Relationship Id="rId19" Type="http://schemas.openxmlformats.org/officeDocument/2006/relationships/slide" Target="slides/slide17.xml"/><Relationship Id="rId224" Type="http://schemas.openxmlformats.org/officeDocument/2006/relationships/font" Target="fonts/font7.fntdata"/><Relationship Id="rId30" Type="http://schemas.openxmlformats.org/officeDocument/2006/relationships/slide" Target="slides/slide2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openxmlformats.org/officeDocument/2006/relationships/slide" Target="slides/slide16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189" Type="http://schemas.openxmlformats.org/officeDocument/2006/relationships/slide" Target="slides/slide187.xml"/><Relationship Id="rId3" Type="http://schemas.openxmlformats.org/officeDocument/2006/relationships/slide" Target="slides/slide1.xml"/><Relationship Id="rId214" Type="http://schemas.openxmlformats.org/officeDocument/2006/relationships/slide" Target="slides/slide2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defRPr>
            </a:lvl1pPr>
          </a:lstStyle>
          <a:p>
            <a:fld id="{91096A22-878C-44FD-A811-BAC384802EB8}" type="datetimeFigureOut">
              <a:rPr lang="en-US" smtClean="0"/>
              <a:pPr/>
              <a:t>8/5/26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defRPr>
            </a:lvl1pPr>
          </a:lstStyle>
          <a:p>
            <a:fld id="{3050A3C8-F9AF-495C-B259-C721909C4ADA}" type="slidenum">
              <a:rPr lang="en-US" smtClean="0"/>
              <a:pPr/>
              <a:t>‹#›</a:t>
            </a:fld>
            <a:endParaRPr lang="en-US" dirty="0"/>
          </a:p>
        </p:txBody>
      </p:sp>
    </p:spTree>
    <p:extLst>
      <p:ext uri="{BB962C8B-B14F-4D97-AF65-F5344CB8AC3E}">
        <p14:creationId xmlns:p14="http://schemas.microsoft.com/office/powerpoint/2010/main" val="26661051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50A3C8-F9AF-495C-B259-C721909C4ADA}" type="slidenum">
              <a:rPr lang="en-US" smtClean="0"/>
              <a:pPr/>
              <a:t>1</a:t>
            </a:fld>
            <a:endParaRPr lang="en-US" dirty="0"/>
          </a:p>
        </p:txBody>
      </p:sp>
    </p:spTree>
    <p:extLst>
      <p:ext uri="{BB962C8B-B14F-4D97-AF65-F5344CB8AC3E}">
        <p14:creationId xmlns:p14="http://schemas.microsoft.com/office/powerpoint/2010/main" val="9067092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50A3C8-F9AF-495C-B259-C721909C4ADA}" type="slidenum">
              <a:rPr lang="en-US" smtClean="0"/>
              <a:pPr/>
              <a:t>192</a:t>
            </a:fld>
            <a:endParaRPr lang="en-US" dirty="0"/>
          </a:p>
        </p:txBody>
      </p:sp>
    </p:spTree>
    <p:extLst>
      <p:ext uri="{BB962C8B-B14F-4D97-AF65-F5344CB8AC3E}">
        <p14:creationId xmlns:p14="http://schemas.microsoft.com/office/powerpoint/2010/main" val="162143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50A3C8-F9AF-495C-B259-C721909C4ADA}" type="slidenum">
              <a:rPr lang="en-US" smtClean="0"/>
              <a:pPr/>
              <a:t>17</a:t>
            </a:fld>
            <a:endParaRPr lang="en-US" dirty="0"/>
          </a:p>
        </p:txBody>
      </p:sp>
    </p:spTree>
    <p:extLst>
      <p:ext uri="{BB962C8B-B14F-4D97-AF65-F5344CB8AC3E}">
        <p14:creationId xmlns:p14="http://schemas.microsoft.com/office/powerpoint/2010/main" val="21659857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C3E11-07A4-BAEE-5469-838E537780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95DD6C-2E21-96B3-FA62-F6FA693F11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E3AD5E-587C-0764-F30A-E561166ECCC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A5155B8-B616-15E3-EDF2-AA3EC1267D51}"/>
              </a:ext>
            </a:extLst>
          </p:cNvPr>
          <p:cNvSpPr>
            <a:spLocks noGrp="1"/>
          </p:cNvSpPr>
          <p:nvPr>
            <p:ph type="sldNum" sz="quarter" idx="5"/>
          </p:nvPr>
        </p:nvSpPr>
        <p:spPr/>
        <p:txBody>
          <a:bodyPr/>
          <a:lstStyle/>
          <a:p>
            <a:fld id="{3050A3C8-F9AF-495C-B259-C721909C4ADA}" type="slidenum">
              <a:rPr lang="en-US" smtClean="0"/>
              <a:pPr/>
              <a:t>24</a:t>
            </a:fld>
            <a:endParaRPr lang="en-US" dirty="0"/>
          </a:p>
        </p:txBody>
      </p:sp>
    </p:spTree>
    <p:extLst>
      <p:ext uri="{BB962C8B-B14F-4D97-AF65-F5344CB8AC3E}">
        <p14:creationId xmlns:p14="http://schemas.microsoft.com/office/powerpoint/2010/main" val="25591394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50A3C8-F9AF-495C-B259-C721909C4ADA}" type="slidenum">
              <a:rPr lang="en-US" smtClean="0"/>
              <a:pPr/>
              <a:t>31</a:t>
            </a:fld>
            <a:endParaRPr lang="en-US" dirty="0"/>
          </a:p>
        </p:txBody>
      </p:sp>
    </p:spTree>
    <p:extLst>
      <p:ext uri="{BB962C8B-B14F-4D97-AF65-F5344CB8AC3E}">
        <p14:creationId xmlns:p14="http://schemas.microsoft.com/office/powerpoint/2010/main" val="42891457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E72906-4DBD-342A-BBFF-B8D7D89A00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B6F3A2-1CD1-83F7-40AE-2597A743C8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E4353A-1BDE-EAF5-F89E-00F6602607D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757FDF5-C158-AF43-B704-E77819092B7B}"/>
              </a:ext>
            </a:extLst>
          </p:cNvPr>
          <p:cNvSpPr>
            <a:spLocks noGrp="1"/>
          </p:cNvSpPr>
          <p:nvPr>
            <p:ph type="sldNum" sz="quarter" idx="5"/>
          </p:nvPr>
        </p:nvSpPr>
        <p:spPr/>
        <p:txBody>
          <a:bodyPr/>
          <a:lstStyle/>
          <a:p>
            <a:fld id="{3050A3C8-F9AF-495C-B259-C721909C4ADA}" type="slidenum">
              <a:rPr lang="en-US" smtClean="0"/>
              <a:pPr/>
              <a:t>49</a:t>
            </a:fld>
            <a:endParaRPr lang="en-US" dirty="0"/>
          </a:p>
        </p:txBody>
      </p:sp>
    </p:spTree>
    <p:extLst>
      <p:ext uri="{BB962C8B-B14F-4D97-AF65-F5344CB8AC3E}">
        <p14:creationId xmlns:p14="http://schemas.microsoft.com/office/powerpoint/2010/main" val="26091211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34A2B-B840-242E-36C4-7C6F471C57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B68608-061E-3EE2-0E97-2A1C8266A3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8CA03E-9ADD-91C2-2983-6E36EC5581C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CAD9338-CD21-59B7-9A2D-890597D2D05D}"/>
              </a:ext>
            </a:extLst>
          </p:cNvPr>
          <p:cNvSpPr>
            <a:spLocks noGrp="1"/>
          </p:cNvSpPr>
          <p:nvPr>
            <p:ph type="sldNum" sz="quarter" idx="5"/>
          </p:nvPr>
        </p:nvSpPr>
        <p:spPr/>
        <p:txBody>
          <a:bodyPr/>
          <a:lstStyle/>
          <a:p>
            <a:fld id="{3050A3C8-F9AF-495C-B259-C721909C4ADA}" type="slidenum">
              <a:rPr lang="en-US" smtClean="0"/>
              <a:pPr/>
              <a:t>50</a:t>
            </a:fld>
            <a:endParaRPr lang="en-US" dirty="0"/>
          </a:p>
        </p:txBody>
      </p:sp>
    </p:spTree>
    <p:extLst>
      <p:ext uri="{BB962C8B-B14F-4D97-AF65-F5344CB8AC3E}">
        <p14:creationId xmlns:p14="http://schemas.microsoft.com/office/powerpoint/2010/main" val="34207118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89AF23-955D-CBB1-DAC1-868FF189FF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DF9C9A-09DA-0844-5EED-4C592182B3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475A19-0C32-7C5A-2451-BEEFCFAE709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F412EA5-3774-7D42-CA59-69C42212A826}"/>
              </a:ext>
            </a:extLst>
          </p:cNvPr>
          <p:cNvSpPr>
            <a:spLocks noGrp="1"/>
          </p:cNvSpPr>
          <p:nvPr>
            <p:ph type="sldNum" sz="quarter" idx="5"/>
          </p:nvPr>
        </p:nvSpPr>
        <p:spPr/>
        <p:txBody>
          <a:bodyPr/>
          <a:lstStyle/>
          <a:p>
            <a:fld id="{3050A3C8-F9AF-495C-B259-C721909C4ADA}" type="slidenum">
              <a:rPr lang="en-US" smtClean="0"/>
              <a:pPr/>
              <a:t>71</a:t>
            </a:fld>
            <a:endParaRPr lang="en-US" dirty="0"/>
          </a:p>
        </p:txBody>
      </p:sp>
    </p:spTree>
    <p:extLst>
      <p:ext uri="{BB962C8B-B14F-4D97-AF65-F5344CB8AC3E}">
        <p14:creationId xmlns:p14="http://schemas.microsoft.com/office/powerpoint/2010/main" val="14855971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50A3C8-F9AF-495C-B259-C721909C4ADA}" type="slidenum">
              <a:rPr lang="en-US" smtClean="0"/>
              <a:pPr/>
              <a:t>96</a:t>
            </a:fld>
            <a:endParaRPr lang="en-US" dirty="0"/>
          </a:p>
        </p:txBody>
      </p:sp>
    </p:spTree>
    <p:extLst>
      <p:ext uri="{BB962C8B-B14F-4D97-AF65-F5344CB8AC3E}">
        <p14:creationId xmlns:p14="http://schemas.microsoft.com/office/powerpoint/2010/main" val="26764397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50A3C8-F9AF-495C-B259-C721909C4ADA}" type="slidenum">
              <a:rPr lang="en-US" smtClean="0"/>
              <a:pPr/>
              <a:t>134</a:t>
            </a:fld>
            <a:endParaRPr lang="en-US" dirty="0"/>
          </a:p>
        </p:txBody>
      </p:sp>
    </p:spTree>
    <p:extLst>
      <p:ext uri="{BB962C8B-B14F-4D97-AF65-F5344CB8AC3E}">
        <p14:creationId xmlns:p14="http://schemas.microsoft.com/office/powerpoint/2010/main" val="5495165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25204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Q&amp;A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84CCAF-37E0-48E0-91E0-DDEBB26177EC}"/>
              </a:ext>
            </a:extLst>
          </p:cNvPr>
          <p:cNvSpPr>
            <a:spLocks noGrp="1"/>
          </p:cNvSpPr>
          <p:nvPr>
            <p:ph type="title" hasCustomPrompt="1"/>
          </p:nvPr>
        </p:nvSpPr>
        <p:spPr>
          <a:xfrm>
            <a:off x="457200" y="438150"/>
            <a:ext cx="8229600" cy="609600"/>
          </a:xfrm>
        </p:spPr>
        <p:txBody>
          <a:bodyPr/>
          <a:lstStyle>
            <a:lvl1pPr>
              <a:defRPr sz="4400"/>
            </a:lvl1pPr>
          </a:lstStyle>
          <a:p>
            <a:r>
              <a:rPr lang="en-US" dirty="0"/>
              <a:t>Q&amp;A Slide</a:t>
            </a:r>
          </a:p>
        </p:txBody>
      </p:sp>
      <p:sp>
        <p:nvSpPr>
          <p:cNvPr id="4" name="Content Placeholder 3">
            <a:extLst>
              <a:ext uri="{FF2B5EF4-FFF2-40B4-BE49-F238E27FC236}">
                <a16:creationId xmlns:a16="http://schemas.microsoft.com/office/drawing/2014/main" id="{DCB26820-DA63-4CE7-A5C1-21CA79E70C66}"/>
              </a:ext>
            </a:extLst>
          </p:cNvPr>
          <p:cNvSpPr>
            <a:spLocks noGrp="1"/>
          </p:cNvSpPr>
          <p:nvPr>
            <p:ph sz="quarter" idx="10"/>
          </p:nvPr>
        </p:nvSpPr>
        <p:spPr>
          <a:xfrm>
            <a:off x="1143000" y="1276350"/>
            <a:ext cx="6553200" cy="3505200"/>
          </a:xfrm>
        </p:spPr>
        <p:txBody>
          <a:bodyPr/>
          <a:lstStyle>
            <a:lvl1pPr>
              <a:defRPr sz="3200" b="0"/>
            </a:lvl1pPr>
            <a:lvl2pPr marL="658368" indent="-285750">
              <a:buFont typeface="Arial" panose="020B0604020202020204" pitchFamily="34" charset="0"/>
              <a:buChar char=" "/>
              <a:defRPr sz="3200">
                <a:solidFill>
                  <a:srgbClr val="5F8687"/>
                </a:solidFill>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667830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tmplLst>
          <p:tmpl lvl="1">
            <p:tnLst>
              <p:par>
                <p:cTn presetID="1" presetClass="entr" presetSubtype="0" fill="hold" nodeType="clickEffect">
                  <p:stCondLst>
                    <p:cond delay="0"/>
                  </p:stCondLst>
                  <p:childTnLst>
                    <p:set>
                      <p:cBhvr>
                        <p:cTn dur="1" fill="hold">
                          <p:stCondLst>
                            <p:cond delay="0"/>
                          </p:stCondLst>
                        </p:cTn>
                        <p:tgtEl>
                          <p:spTgt spid="4"/>
                        </p:tgtEl>
                        <p:attrNameLst>
                          <p:attrName>style.visibility</p:attrName>
                        </p:attrNameLst>
                      </p:cBhvr>
                      <p:to>
                        <p:strVal val="visible"/>
                      </p:to>
                    </p:set>
                  </p:childTnLst>
                </p:cTn>
              </p:par>
            </p:tnLst>
          </p:tmpl>
          <p:tmpl lvl="2">
            <p:tnLst>
              <p:par>
                <p:cTn presetID="1" presetClass="entr" presetSubtype="0" fill="hold" nodeType="clickEffect">
                  <p:stCondLst>
                    <p:cond delay="0"/>
                  </p:stCondLst>
                  <p:childTnLst>
                    <p:set>
                      <p:cBhvr>
                        <p:cTn dur="1" fill="hold">
                          <p:stCondLst>
                            <p:cond delay="0"/>
                          </p:stCondLst>
                        </p:cTn>
                        <p:tgtEl>
                          <p:spTgt spid="4"/>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childTnLst>
                </p:cTn>
              </p:par>
            </p:tnLst>
          </p:tmpl>
        </p:tmplLst>
      </p:bldP>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Q&amp;A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84CCAF-37E0-48E0-91E0-DDEBB26177EC}"/>
              </a:ext>
            </a:extLst>
          </p:cNvPr>
          <p:cNvSpPr>
            <a:spLocks noGrp="1"/>
          </p:cNvSpPr>
          <p:nvPr>
            <p:ph type="title" hasCustomPrompt="1"/>
          </p:nvPr>
        </p:nvSpPr>
        <p:spPr>
          <a:xfrm>
            <a:off x="457200" y="438150"/>
            <a:ext cx="8229600" cy="609600"/>
          </a:xfrm>
        </p:spPr>
        <p:txBody>
          <a:bodyPr/>
          <a:lstStyle>
            <a:lvl1pPr>
              <a:defRPr sz="4400"/>
            </a:lvl1pPr>
          </a:lstStyle>
          <a:p>
            <a:r>
              <a:rPr lang="en-US" dirty="0"/>
              <a:t>Q&amp;A Slide</a:t>
            </a:r>
          </a:p>
        </p:txBody>
      </p:sp>
      <p:sp>
        <p:nvSpPr>
          <p:cNvPr id="4" name="Content Placeholder 3">
            <a:extLst>
              <a:ext uri="{FF2B5EF4-FFF2-40B4-BE49-F238E27FC236}">
                <a16:creationId xmlns:a16="http://schemas.microsoft.com/office/drawing/2014/main" id="{DCB26820-DA63-4CE7-A5C1-21CA79E70C66}"/>
              </a:ext>
            </a:extLst>
          </p:cNvPr>
          <p:cNvSpPr>
            <a:spLocks noGrp="1"/>
          </p:cNvSpPr>
          <p:nvPr>
            <p:ph sz="quarter" idx="10"/>
          </p:nvPr>
        </p:nvSpPr>
        <p:spPr>
          <a:xfrm>
            <a:off x="1447800" y="1276350"/>
            <a:ext cx="6248400" cy="3867150"/>
          </a:xfrm>
        </p:spPr>
        <p:txBody>
          <a:bodyPr/>
          <a:lstStyle>
            <a:lvl1pPr>
              <a:defRPr sz="3200" b="0"/>
            </a:lvl1pPr>
            <a:lvl2pPr>
              <a:defRPr sz="3200">
                <a:solidFill>
                  <a:srgbClr val="5F8687"/>
                </a:solidFill>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273180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tmplLst>
          <p:tmpl lvl="1">
            <p:tnLst>
              <p:par>
                <p:cTn presetID="1" presetClass="entr" presetSubtype="0" fill="hold" nodeType="clickEffect">
                  <p:stCondLst>
                    <p:cond delay="0"/>
                  </p:stCondLst>
                  <p:childTnLst>
                    <p:set>
                      <p:cBhvr>
                        <p:cTn dur="1" fill="hold">
                          <p:stCondLst>
                            <p:cond delay="0"/>
                          </p:stCondLst>
                        </p:cTn>
                        <p:tgtEl>
                          <p:spTgt spid="4"/>
                        </p:tgtEl>
                        <p:attrNameLst>
                          <p:attrName>style.visibility</p:attrName>
                        </p:attrNameLst>
                      </p:cBhvr>
                      <p:to>
                        <p:strVal val="visible"/>
                      </p:to>
                    </p:set>
                  </p:childTnLst>
                </p:cTn>
              </p:par>
            </p:tnLst>
          </p:tmpl>
          <p:tmpl lvl="2">
            <p:tnLst>
              <p:par>
                <p:cTn presetID="1" presetClass="entr" presetSubtype="0" fill="hold" nodeType="clickEffect">
                  <p:stCondLst>
                    <p:cond delay="0"/>
                  </p:stCondLst>
                  <p:childTnLst>
                    <p:set>
                      <p:cBhvr>
                        <p:cTn dur="1" fill="hold">
                          <p:stCondLst>
                            <p:cond delay="0"/>
                          </p:stCondLst>
                        </p:cTn>
                        <p:tgtEl>
                          <p:spTgt spid="4"/>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ingle poi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6BB4F-1FD7-4F5A-B952-9A7C25130861}"/>
              </a:ext>
            </a:extLst>
          </p:cNvPr>
          <p:cNvSpPr>
            <a:spLocks noGrp="1"/>
          </p:cNvSpPr>
          <p:nvPr>
            <p:ph type="title" hasCustomPrompt="1"/>
          </p:nvPr>
        </p:nvSpPr>
        <p:spPr>
          <a:xfrm>
            <a:off x="457200" y="1532965"/>
            <a:ext cx="8229600" cy="1925170"/>
          </a:xfrm>
        </p:spPr>
        <p:txBody>
          <a:bodyPr/>
          <a:lstStyle>
            <a:lvl1pPr>
              <a:lnSpc>
                <a:spcPct val="90000"/>
              </a:lnSpc>
              <a:defRPr sz="7200">
                <a:solidFill>
                  <a:srgbClr val="14363F"/>
                </a:solidFill>
              </a:defRPr>
            </a:lvl1pPr>
          </a:lstStyle>
          <a:p>
            <a:r>
              <a:rPr lang="en-US" dirty="0"/>
              <a:t>Text</a:t>
            </a:r>
          </a:p>
        </p:txBody>
      </p:sp>
    </p:spTree>
    <p:extLst>
      <p:ext uri="{BB962C8B-B14F-4D97-AF65-F5344CB8AC3E}">
        <p14:creationId xmlns:p14="http://schemas.microsoft.com/office/powerpoint/2010/main" val="22410545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M N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6BB4F-1FD7-4F5A-B952-9A7C25130861}"/>
              </a:ext>
            </a:extLst>
          </p:cNvPr>
          <p:cNvSpPr>
            <a:spLocks noGrp="1"/>
          </p:cNvSpPr>
          <p:nvPr>
            <p:ph type="title" hasCustomPrompt="1"/>
          </p:nvPr>
        </p:nvSpPr>
        <p:spPr>
          <a:xfrm>
            <a:off x="457200" y="1532965"/>
            <a:ext cx="8229600" cy="1925170"/>
          </a:xfrm>
        </p:spPr>
        <p:txBody>
          <a:bodyPr anchor="t"/>
          <a:lstStyle>
            <a:lvl1pPr algn="l">
              <a:defRPr sz="7200">
                <a:solidFill>
                  <a:srgbClr val="14363F"/>
                </a:solidFill>
              </a:defRPr>
            </a:lvl1pPr>
          </a:lstStyle>
          <a:p>
            <a:r>
              <a:rPr lang="en-US" dirty="0"/>
              <a:t>Context / Topic</a:t>
            </a:r>
          </a:p>
        </p:txBody>
      </p:sp>
      <p:sp>
        <p:nvSpPr>
          <p:cNvPr id="4" name="Text Placeholder 3">
            <a:extLst>
              <a:ext uri="{FF2B5EF4-FFF2-40B4-BE49-F238E27FC236}">
                <a16:creationId xmlns:a16="http://schemas.microsoft.com/office/drawing/2014/main" id="{C5F15F05-7A48-4004-A9C7-E3F1B48A2536}"/>
              </a:ext>
            </a:extLst>
          </p:cNvPr>
          <p:cNvSpPr>
            <a:spLocks noGrp="1"/>
          </p:cNvSpPr>
          <p:nvPr>
            <p:ph type="body" sz="quarter" idx="10" hasCustomPrompt="1"/>
          </p:nvPr>
        </p:nvSpPr>
        <p:spPr>
          <a:xfrm>
            <a:off x="457200" y="819150"/>
            <a:ext cx="8229600" cy="638175"/>
          </a:xfrm>
        </p:spPr>
        <p:txBody>
          <a:bodyPr>
            <a:noAutofit/>
          </a:bodyPr>
          <a:lstStyle>
            <a:lvl1pPr marL="0" indent="0">
              <a:buNone/>
              <a:defRPr sz="3600" b="0"/>
            </a:lvl1pPr>
          </a:lstStyle>
          <a:p>
            <a:pPr lvl="0"/>
            <a:r>
              <a:rPr lang="en-US" dirty="0"/>
              <a:t>Context:</a:t>
            </a:r>
          </a:p>
        </p:txBody>
      </p:sp>
      <p:cxnSp>
        <p:nvCxnSpPr>
          <p:cNvPr id="6" name="Straight Connector 5">
            <a:extLst>
              <a:ext uri="{FF2B5EF4-FFF2-40B4-BE49-F238E27FC236}">
                <a16:creationId xmlns:a16="http://schemas.microsoft.com/office/drawing/2014/main" id="{AABC22F0-7088-47B9-9089-4FEA8EEC905F}"/>
              </a:ext>
            </a:extLst>
          </p:cNvPr>
          <p:cNvCxnSpPr>
            <a:cxnSpLocks/>
          </p:cNvCxnSpPr>
          <p:nvPr userDrawn="1"/>
        </p:nvCxnSpPr>
        <p:spPr>
          <a:xfrm>
            <a:off x="457200" y="1457325"/>
            <a:ext cx="8229600" cy="0"/>
          </a:xfrm>
          <a:prstGeom prst="line">
            <a:avLst/>
          </a:prstGeom>
          <a:ln w="38100">
            <a:solidFill>
              <a:srgbClr val="14363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7618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scussion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882643-8930-466E-9F44-41065714CCC5}"/>
              </a:ext>
            </a:extLst>
          </p:cNvPr>
          <p:cNvSpPr>
            <a:spLocks noGrp="1"/>
          </p:cNvSpPr>
          <p:nvPr>
            <p:ph idx="1" hasCustomPrompt="1"/>
          </p:nvPr>
        </p:nvSpPr>
        <p:spPr>
          <a:xfrm>
            <a:off x="1257300" y="438150"/>
            <a:ext cx="6629400" cy="4267200"/>
          </a:xfrm>
        </p:spPr>
        <p:txBody>
          <a:bodyPr anchor="ctr">
            <a:normAutofit/>
          </a:bodyPr>
          <a:lstStyle>
            <a:lvl1pPr marL="0" indent="0" algn="l">
              <a:buNone/>
              <a:defRPr sz="3600" b="0" baseline="0">
                <a:solidFill>
                  <a:srgbClr val="14363F"/>
                </a:solidFill>
                <a:latin typeface="Palatino Linotype" panose="02040502050505030304" pitchFamily="18" charset="0"/>
                <a:cs typeface="Arial" panose="020B0604020202020204" pitchFamily="34" charset="0"/>
              </a:defRPr>
            </a:lvl1pPr>
          </a:lstStyle>
          <a:p>
            <a:pPr lvl="0"/>
            <a:r>
              <a:rPr lang="en-US" dirty="0"/>
              <a:t>Discussion Question</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 Graphic">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32D8DC0-5684-4010-AB9D-0C11870007DE}"/>
              </a:ext>
            </a:extLst>
          </p:cNvPr>
          <p:cNvSpPr>
            <a:spLocks noGrp="1"/>
          </p:cNvSpPr>
          <p:nvPr>
            <p:ph type="pic" sz="quarter" idx="10"/>
          </p:nvPr>
        </p:nvSpPr>
        <p:spPr>
          <a:xfrm>
            <a:off x="0" y="0"/>
            <a:ext cx="9144000" cy="5143500"/>
          </a:xfrm>
        </p:spPr>
        <p:txBody>
          <a:bodyPr/>
          <a:lstStyle>
            <a:lvl1pPr marL="0" indent="0">
              <a:buNone/>
              <a:defRPr/>
            </a:lvl1pPr>
          </a:lstStyle>
          <a:p>
            <a:endParaRPr lang="en-US" dirty="0"/>
          </a:p>
        </p:txBody>
      </p:sp>
    </p:spTree>
    <p:extLst>
      <p:ext uri="{BB962C8B-B14F-4D97-AF65-F5344CB8AC3E}">
        <p14:creationId xmlns:p14="http://schemas.microsoft.com/office/powerpoint/2010/main" val="41072945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ap">
    <p:bg>
      <p:bgPr>
        <a:solidFill>
          <a:schemeClr val="bg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32D8DC0-5684-4010-AB9D-0C11870007DE}"/>
              </a:ext>
            </a:extLst>
          </p:cNvPr>
          <p:cNvSpPr>
            <a:spLocks noGrp="1"/>
          </p:cNvSpPr>
          <p:nvPr>
            <p:ph type="pic" sz="quarter" idx="10"/>
          </p:nvPr>
        </p:nvSpPr>
        <p:spPr>
          <a:xfrm>
            <a:off x="0" y="0"/>
            <a:ext cx="9144000" cy="5143500"/>
          </a:xfrm>
        </p:spPr>
        <p:txBody>
          <a:bodyPr/>
          <a:lstStyle>
            <a:lvl1pPr marL="0" indent="0">
              <a:buNone/>
              <a:defRPr/>
            </a:lvl1pPr>
          </a:lstStyle>
          <a:p>
            <a:endParaRPr lang="en-US" dirty="0"/>
          </a:p>
        </p:txBody>
      </p:sp>
    </p:spTree>
    <p:extLst>
      <p:ext uri="{BB962C8B-B14F-4D97-AF65-F5344CB8AC3E}">
        <p14:creationId xmlns:p14="http://schemas.microsoft.com/office/powerpoint/2010/main" val="25528696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Body Content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61950"/>
            <a:ext cx="8229600" cy="1066800"/>
          </a:xfrm>
        </p:spPr>
        <p:txBody>
          <a:bodyPr/>
          <a:lstStyle>
            <a:lvl1pPr>
              <a:lnSpc>
                <a:spcPct val="90000"/>
              </a:lnSpc>
              <a:defRPr sz="4500" baseline="0">
                <a:solidFill>
                  <a:srgbClr val="14363F"/>
                </a:solidFill>
                <a:latin typeface="Palatino Linotype" panose="02040502050505030304" pitchFamily="18" charset="0"/>
                <a:cs typeface="Arial" panose="020B0604020202020204" pitchFamily="34" charset="0"/>
              </a:defRPr>
            </a:lvl1pPr>
          </a:lstStyle>
          <a:p>
            <a:r>
              <a:rPr lang="en-US" dirty="0"/>
              <a:t>Body Content Slide</a:t>
            </a:r>
          </a:p>
        </p:txBody>
      </p:sp>
      <p:sp>
        <p:nvSpPr>
          <p:cNvPr id="3" name="Content Placeholder 2"/>
          <p:cNvSpPr>
            <a:spLocks noGrp="1"/>
          </p:cNvSpPr>
          <p:nvPr>
            <p:ph idx="1" hasCustomPrompt="1"/>
          </p:nvPr>
        </p:nvSpPr>
        <p:spPr>
          <a:xfrm>
            <a:off x="1257300" y="1615678"/>
            <a:ext cx="6629400" cy="3318272"/>
          </a:xfrm>
        </p:spPr>
        <p:txBody>
          <a:bodyPr/>
          <a:lstStyle>
            <a:lvl1pPr marL="0" indent="0">
              <a:spcBef>
                <a:spcPts val="1800"/>
              </a:spcBef>
              <a:spcAft>
                <a:spcPts val="0"/>
              </a:spcAft>
              <a:buNone/>
              <a:defRPr b="0">
                <a:solidFill>
                  <a:srgbClr val="14363F"/>
                </a:solidFill>
                <a:latin typeface="Palatino Linotype" panose="02040502050505030304" pitchFamily="18" charset="0"/>
                <a:cs typeface="Arial" panose="020B0604020202020204" pitchFamily="34" charset="0"/>
              </a:defRPr>
            </a:lvl1pPr>
            <a:lvl2pPr marL="372618" indent="0">
              <a:buNone/>
              <a:defRPr>
                <a:solidFill>
                  <a:schemeClr val="tx1"/>
                </a:solidFill>
                <a:latin typeface="Arial" panose="020B0604020202020204" pitchFamily="34" charset="0"/>
                <a:cs typeface="Arial" panose="020B0604020202020204" pitchFamily="34" charset="0"/>
              </a:defRPr>
            </a:lvl2pPr>
            <a:lvl3pPr marL="667512" indent="0">
              <a:buNone/>
              <a:defRPr sz="2100">
                <a:solidFill>
                  <a:schemeClr val="tx1"/>
                </a:solidFill>
                <a:latin typeface="Arial" panose="020B0604020202020204" pitchFamily="34" charset="0"/>
                <a:cs typeface="Arial" panose="020B0604020202020204" pitchFamily="34" charset="0"/>
              </a:defRPr>
            </a:lvl3pPr>
            <a:lvl4pPr marL="914400" indent="0">
              <a:buNone/>
              <a:defRPr>
                <a:solidFill>
                  <a:schemeClr val="tx1"/>
                </a:solidFill>
                <a:latin typeface="Arial" panose="020B0604020202020204" pitchFamily="34" charset="0"/>
                <a:cs typeface="Arial" panose="020B0604020202020204" pitchFamily="34" charset="0"/>
              </a:defRPr>
            </a:lvl4pPr>
            <a:lvl5pPr marL="1143000" indent="0">
              <a:buFont typeface="Arial" pitchFamily="34" charset="0"/>
              <a:buNone/>
              <a:defRPr>
                <a:solidFill>
                  <a:schemeClr val="tx1"/>
                </a:solidFill>
                <a:latin typeface="Arial" panose="020B0604020202020204" pitchFamily="34" charset="0"/>
                <a:cs typeface="Arial" panose="020B0604020202020204" pitchFamily="34" charset="0"/>
              </a:defRPr>
            </a:lvl5pPr>
          </a:lstStyle>
          <a:p>
            <a:pPr lvl="0"/>
            <a:r>
              <a:rPr lang="en-US" dirty="0"/>
              <a:t>First level</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9600" y="2038350"/>
            <a:ext cx="7772400" cy="2514600"/>
          </a:xfrm>
        </p:spPr>
        <p:txBody>
          <a:bodyPr anchor="t"/>
          <a:lstStyle>
            <a:lvl1pPr>
              <a:lnSpc>
                <a:spcPct val="85000"/>
              </a:lnSpc>
              <a:defRPr sz="7200" b="1" baseline="0">
                <a:solidFill>
                  <a:schemeClr val="bg1"/>
                </a:solidFill>
                <a:latin typeface="Palatino Linotype" panose="02040502050505030304" pitchFamily="18" charset="0"/>
                <a:cs typeface="Arial" panose="020B0604020202020204" pitchFamily="34" charset="0"/>
              </a:defRPr>
            </a:lvl1pPr>
          </a:lstStyle>
          <a:p>
            <a:r>
              <a:rPr lang="en-US" dirty="0"/>
              <a:t>Lesson Title </a:t>
            </a:r>
            <a:br>
              <a:rPr lang="en-US" dirty="0"/>
            </a:br>
            <a:r>
              <a:rPr lang="en-US" dirty="0"/>
              <a:t>Goes Here</a:t>
            </a:r>
          </a:p>
        </p:txBody>
      </p:sp>
      <p:sp>
        <p:nvSpPr>
          <p:cNvPr id="3" name="Subtitle 2"/>
          <p:cNvSpPr>
            <a:spLocks noGrp="1"/>
          </p:cNvSpPr>
          <p:nvPr>
            <p:ph type="subTitle" idx="1" hasCustomPrompt="1"/>
          </p:nvPr>
        </p:nvSpPr>
        <p:spPr>
          <a:xfrm>
            <a:off x="1371600" y="971550"/>
            <a:ext cx="6400800" cy="476250"/>
          </a:xfrm>
        </p:spPr>
        <p:txBody>
          <a:bodyPr anchor="b">
            <a:noAutofit/>
          </a:bodyPr>
          <a:lstStyle>
            <a:lvl1pPr marL="0" indent="0" algn="ctr">
              <a:buNone/>
              <a:defRPr sz="3600" b="0" cap="none" spc="300" baseline="0">
                <a:solidFill>
                  <a:schemeClr val="bg1"/>
                </a:solidFill>
                <a:latin typeface="Palatino Linotype" panose="02040502050505030304" pitchFamily="18"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CHAPTER 1</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End Brea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2.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514350"/>
            <a:ext cx="8229600" cy="609600"/>
          </a:xfrm>
          <a:prstGeom prst="rect">
            <a:avLst/>
          </a:prstGeom>
        </p:spPr>
        <p:txBody>
          <a:bodyPr vert="horz" lIns="91440" tIns="45720" rIns="91440" bIns="45720" rtlCol="0" anchor="ctr">
            <a:noAutofit/>
          </a:bodyPr>
          <a:lstStyle/>
          <a:p>
            <a:r>
              <a:rPr lang="en-US" dirty="0"/>
              <a:t>Header</a:t>
            </a:r>
          </a:p>
        </p:txBody>
      </p:sp>
      <p:sp>
        <p:nvSpPr>
          <p:cNvPr id="3" name="Text Placeholder 2"/>
          <p:cNvSpPr>
            <a:spLocks noGrp="1"/>
          </p:cNvSpPr>
          <p:nvPr>
            <p:ph type="body" idx="1"/>
          </p:nvPr>
        </p:nvSpPr>
        <p:spPr>
          <a:xfrm>
            <a:off x="1257300" y="1200150"/>
            <a:ext cx="6629400" cy="3470672"/>
          </a:xfrm>
          <a:prstGeom prst="rect">
            <a:avLst/>
          </a:prstGeom>
        </p:spPr>
        <p:txBody>
          <a:bodyPr vert="horz" lIns="91440" tIns="45720" rIns="91440" bIns="45720" rtlCol="0">
            <a:normAutofit/>
          </a:bodyPr>
          <a:lstStyle/>
          <a:p>
            <a:pPr lvl="0"/>
            <a:r>
              <a:rPr lang="en-US" dirty="0"/>
              <a:t>First line of the slide</a:t>
            </a:r>
          </a:p>
          <a:p>
            <a:pPr lvl="1"/>
            <a:r>
              <a:rPr lang="en-US" dirty="0"/>
              <a:t>Second line of the slide</a:t>
            </a:r>
          </a:p>
          <a:p>
            <a:pPr lvl="2"/>
            <a:r>
              <a:rPr lang="en-US" dirty="0"/>
              <a:t>Third line of the slide</a:t>
            </a:r>
          </a:p>
          <a:p>
            <a:pPr lvl="3"/>
            <a:r>
              <a:rPr lang="en-US" dirty="0"/>
              <a:t>Fourth line of the slide</a:t>
            </a:r>
          </a:p>
          <a:p>
            <a:pPr lvl="4"/>
            <a:r>
              <a:rPr lang="en-US" dirty="0"/>
              <a:t>Fifth and lowest line of the slide</a:t>
            </a:r>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80" r:id="rId3"/>
    <p:sldLayoutId id="2147483655" r:id="rId4"/>
    <p:sldLayoutId id="2147483681" r:id="rId5"/>
    <p:sldLayoutId id="2147483683" r:id="rId6"/>
    <p:sldLayoutId id="2147483650" r:id="rId7"/>
    <p:sldLayoutId id="2147483649" r:id="rId8"/>
    <p:sldLayoutId id="2147483656" r:id="rId9"/>
    <p:sldLayoutId id="2147483682" r:id="rId10"/>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defTabSz="914400" rtl="0" eaLnBrk="1" latinLnBrk="0" hangingPunct="1">
        <a:lnSpc>
          <a:spcPct val="80000"/>
        </a:lnSpc>
        <a:spcBef>
          <a:spcPct val="0"/>
        </a:spcBef>
        <a:buNone/>
        <a:defRPr sz="4500" b="1" kern="1200">
          <a:solidFill>
            <a:srgbClr val="14363F"/>
          </a:solidFill>
          <a:latin typeface="Palatino Linotype" panose="02040502050505030304" pitchFamily="18" charset="0"/>
          <a:ea typeface="Verdana" panose="020B0604030504040204" pitchFamily="34" charset="0"/>
          <a:cs typeface="Verdana" panose="020B0604030504040204" pitchFamily="34" charset="0"/>
        </a:defRPr>
      </a:lvl1pPr>
    </p:titleStyle>
    <p:bodyStyle>
      <a:lvl1pPr marL="342900" indent="-342900" algn="l" defTabSz="914400" rtl="0" eaLnBrk="1" latinLnBrk="0" hangingPunct="1">
        <a:spcBef>
          <a:spcPct val="20000"/>
        </a:spcBef>
        <a:buFont typeface="Arial" pitchFamily="34" charset="0"/>
        <a:buChar char="•"/>
        <a:defRPr sz="2800" b="1" i="0" kern="1200" baseline="0">
          <a:solidFill>
            <a:srgbClr val="14363F"/>
          </a:solidFill>
          <a:latin typeface="Palatino Linotype" panose="02040502050505030304" pitchFamily="18" charset="0"/>
          <a:ea typeface="Verdana" panose="020B0604030504040204" pitchFamily="34" charset="0"/>
          <a:cs typeface="Verdana" panose="020B0604030504040204" pitchFamily="34" charset="0"/>
        </a:defRPr>
      </a:lvl1pPr>
      <a:lvl2pPr marL="658368" indent="-285750" algn="l" defTabSz="914400" rtl="0" eaLnBrk="1" latinLnBrk="0" hangingPunct="1">
        <a:spcBef>
          <a:spcPct val="20000"/>
        </a:spcBef>
        <a:buFont typeface="Arial" pitchFamily="34" charset="0"/>
        <a:buChar char="–"/>
        <a:defRPr sz="2400" kern="1200" baseline="0">
          <a:solidFill>
            <a:srgbClr val="14363F"/>
          </a:solidFill>
          <a:latin typeface="Palatino Linotype" panose="02040502050505030304" pitchFamily="18" charset="0"/>
          <a:ea typeface="Verdana" panose="020B0604030504040204" pitchFamily="34" charset="0"/>
          <a:cs typeface="Verdana" panose="020B0604030504040204" pitchFamily="34" charset="0"/>
        </a:defRPr>
      </a:lvl2pPr>
      <a:lvl3pPr marL="896112" indent="-228600" algn="l" defTabSz="914400" rtl="0" eaLnBrk="1" latinLnBrk="0" hangingPunct="1">
        <a:spcBef>
          <a:spcPct val="20000"/>
        </a:spcBef>
        <a:buFont typeface="Arial" pitchFamily="34" charset="0"/>
        <a:buChar char="•"/>
        <a:defRPr sz="2000" kern="1200" baseline="0">
          <a:solidFill>
            <a:srgbClr val="14363F"/>
          </a:solidFill>
          <a:latin typeface="Palatino Linotype" panose="02040502050505030304" pitchFamily="18" charset="0"/>
          <a:ea typeface="Verdana" panose="020B0604030504040204" pitchFamily="34" charset="0"/>
          <a:cs typeface="Verdana" panose="020B0604030504040204" pitchFamily="34" charset="0"/>
        </a:defRPr>
      </a:lvl3pPr>
      <a:lvl4pPr marL="1143000" indent="-228600" algn="l" defTabSz="914400" rtl="0" eaLnBrk="1" latinLnBrk="0" hangingPunct="1">
        <a:spcBef>
          <a:spcPct val="20000"/>
        </a:spcBef>
        <a:buFont typeface="Arial" pitchFamily="34" charset="0"/>
        <a:buChar char="–"/>
        <a:defRPr sz="1800" b="1" i="0" kern="1200" baseline="0">
          <a:solidFill>
            <a:srgbClr val="14363F"/>
          </a:solidFill>
          <a:latin typeface="Palatino Linotype" panose="02040502050505030304" pitchFamily="18" charset="0"/>
          <a:ea typeface="Verdana" panose="020B0604030504040204" pitchFamily="34" charset="0"/>
          <a:cs typeface="Verdana" panose="020B0604030504040204" pitchFamily="34" charset="0"/>
        </a:defRPr>
      </a:lvl4pPr>
      <a:lvl5pPr marL="1371600" indent="-228600" algn="l" defTabSz="914400" rtl="0" eaLnBrk="1" latinLnBrk="0" hangingPunct="1">
        <a:spcBef>
          <a:spcPct val="20000"/>
        </a:spcBef>
        <a:buFont typeface="Arial" pitchFamily="34" charset="0"/>
        <a:buChar char="•"/>
        <a:defRPr sz="1800" kern="1200" baseline="0">
          <a:solidFill>
            <a:srgbClr val="14363F"/>
          </a:solidFill>
          <a:latin typeface="Palatino Linotype" panose="02040502050505030304" pitchFamily="18"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85750"/>
            <a:ext cx="8229600" cy="609600"/>
          </a:xfrm>
          <a:prstGeom prst="rect">
            <a:avLst/>
          </a:prstGeom>
        </p:spPr>
        <p:txBody>
          <a:bodyPr vert="horz" lIns="91440" tIns="45720" rIns="91440" bIns="45720" rtlCol="0" anchor="ctr">
            <a:noAutofit/>
          </a:bodyPr>
          <a:lstStyle/>
          <a:p>
            <a:r>
              <a:rPr lang="en-US" dirty="0"/>
              <a:t>Header</a:t>
            </a:r>
          </a:p>
        </p:txBody>
      </p:sp>
      <p:sp>
        <p:nvSpPr>
          <p:cNvPr id="3" name="Text Placeholder 2"/>
          <p:cNvSpPr>
            <a:spLocks noGrp="1"/>
          </p:cNvSpPr>
          <p:nvPr>
            <p:ph type="body" idx="1"/>
          </p:nvPr>
        </p:nvSpPr>
        <p:spPr>
          <a:xfrm>
            <a:off x="723900" y="1123950"/>
            <a:ext cx="7696200" cy="3546872"/>
          </a:xfrm>
          <a:prstGeom prst="rect">
            <a:avLst/>
          </a:prstGeom>
        </p:spPr>
        <p:txBody>
          <a:bodyPr vert="horz" lIns="91440" tIns="45720" rIns="91440" bIns="45720" rtlCol="0">
            <a:normAutofit/>
          </a:bodyPr>
          <a:lstStyle/>
          <a:p>
            <a:pPr lvl="0"/>
            <a:r>
              <a:rPr lang="en-US" dirty="0"/>
              <a:t>First line of the slide</a:t>
            </a:r>
          </a:p>
          <a:p>
            <a:pPr lvl="1"/>
            <a:r>
              <a:rPr lang="en-US" dirty="0"/>
              <a:t>Second line of the slide</a:t>
            </a:r>
          </a:p>
        </p:txBody>
      </p:sp>
    </p:spTree>
    <p:extLst>
      <p:ext uri="{BB962C8B-B14F-4D97-AF65-F5344CB8AC3E}">
        <p14:creationId xmlns:p14="http://schemas.microsoft.com/office/powerpoint/2010/main" val="2022739415"/>
      </p:ext>
    </p:extLst>
  </p:cSld>
  <p:clrMap bg1="lt1" tx1="dk1" bg2="lt2" tx2="dk2" accent1="accent1" accent2="accent2" accent3="accent3" accent4="accent4" accent5="accent5" accent6="accent6" hlink="hlink" folHlink="folHlink"/>
  <p:sldLayoutIdLst>
    <p:sldLayoutId id="2147483679" r:id="rId1"/>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defTabSz="914400" rtl="0" eaLnBrk="1" latinLnBrk="0" hangingPunct="1">
        <a:lnSpc>
          <a:spcPct val="80000"/>
        </a:lnSpc>
        <a:spcBef>
          <a:spcPct val="0"/>
        </a:spcBef>
        <a:buNone/>
        <a:defRPr sz="4500" b="1" kern="1200">
          <a:solidFill>
            <a:srgbClr val="14363F"/>
          </a:solidFill>
          <a:latin typeface="Palatino Linotype" panose="02040502050505030304" pitchFamily="18" charset="0"/>
          <a:ea typeface="+mj-ea"/>
          <a:cs typeface="Arial" panose="020B0604020202020204" pitchFamily="34" charset="0"/>
        </a:defRPr>
      </a:lvl1pPr>
    </p:titleStyle>
    <p:bodyStyle>
      <a:lvl1pPr marL="0" indent="0" algn="l" defTabSz="914400" rtl="0" eaLnBrk="1" latinLnBrk="0" hangingPunct="1">
        <a:spcBef>
          <a:spcPct val="20000"/>
        </a:spcBef>
        <a:buFont typeface="Arial" pitchFamily="34" charset="0"/>
        <a:buNone/>
        <a:defRPr sz="2800" b="1" i="0" kern="1200" baseline="0">
          <a:solidFill>
            <a:srgbClr val="14363F"/>
          </a:solidFill>
          <a:latin typeface="Palatino Linotype" panose="02040502050505030304" pitchFamily="18" charset="0"/>
          <a:ea typeface="+mn-ea"/>
          <a:cs typeface="Arial" panose="020B0604020202020204" pitchFamily="34" charset="0"/>
        </a:defRPr>
      </a:lvl1pPr>
      <a:lvl2pPr marL="372618" indent="0" algn="l" defTabSz="914400" rtl="0" eaLnBrk="1" latinLnBrk="0" hangingPunct="1">
        <a:spcBef>
          <a:spcPct val="20000"/>
        </a:spcBef>
        <a:buFont typeface="Arial" pitchFamily="34" charset="0"/>
        <a:buNone/>
        <a:defRPr sz="2800" b="1" kern="1200" baseline="0">
          <a:solidFill>
            <a:srgbClr val="9E7DB9"/>
          </a:solidFill>
          <a:latin typeface="Palatino Linotype" panose="02040502050505030304" pitchFamily="18" charset="0"/>
          <a:ea typeface="+mn-ea"/>
          <a:cs typeface="Arial" panose="020B0604020202020204" pitchFamily="34" charset="0"/>
        </a:defRPr>
      </a:lvl2pPr>
      <a:lvl3pPr marL="896112" indent="-228600" algn="l" defTabSz="914400" rtl="0" eaLnBrk="1" latinLnBrk="0" hangingPunct="1">
        <a:spcBef>
          <a:spcPct val="20000"/>
        </a:spcBef>
        <a:buFont typeface="Arial" pitchFamily="34" charset="0"/>
        <a:buChar char="•"/>
        <a:defRPr sz="2000" kern="1200" baseline="0">
          <a:solidFill>
            <a:srgbClr val="14363F"/>
          </a:solidFill>
          <a:latin typeface="Trebuchet MS" panose="020B0603020202020204" pitchFamily="34" charset="0"/>
          <a:ea typeface="+mn-ea"/>
          <a:cs typeface="Arial" panose="020B0604020202020204" pitchFamily="34" charset="0"/>
        </a:defRPr>
      </a:lvl3pPr>
      <a:lvl4pPr marL="1143000" indent="-228600" algn="l" defTabSz="914400" rtl="0" eaLnBrk="1" latinLnBrk="0" hangingPunct="1">
        <a:spcBef>
          <a:spcPct val="20000"/>
        </a:spcBef>
        <a:buFont typeface="Arial" pitchFamily="34" charset="0"/>
        <a:buChar char="–"/>
        <a:defRPr sz="1800" b="1" i="0" kern="1200" baseline="0">
          <a:solidFill>
            <a:srgbClr val="14363F"/>
          </a:solidFill>
          <a:latin typeface="Trebuchet MS" panose="020B0603020202020204" pitchFamily="34" charset="0"/>
          <a:ea typeface="+mn-ea"/>
          <a:cs typeface="Arial" panose="020B0604020202020204" pitchFamily="34" charset="0"/>
        </a:defRPr>
      </a:lvl4pPr>
      <a:lvl5pPr marL="1371600" indent="-228600" algn="l" defTabSz="914400" rtl="0" eaLnBrk="1" latinLnBrk="0" hangingPunct="1">
        <a:spcBef>
          <a:spcPct val="20000"/>
        </a:spcBef>
        <a:buFont typeface="Arial" pitchFamily="34" charset="0"/>
        <a:buChar char="•"/>
        <a:defRPr sz="1800" kern="1200" baseline="0">
          <a:solidFill>
            <a:srgbClr val="14363F"/>
          </a:solidFill>
          <a:latin typeface="Trebuchet MS" panose="020B0603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107.xml.rels><?xml version="1.0" encoding="UTF-8" standalone="yes"?>
<Relationships xmlns="http://schemas.openxmlformats.org/package/2006/relationships"><Relationship Id="rId2" Type="http://schemas.openxmlformats.org/officeDocument/2006/relationships/image" Target="../media/image21.tiff"/><Relationship Id="rId1" Type="http://schemas.openxmlformats.org/officeDocument/2006/relationships/slideLayout" Target="../slideLayouts/slideLayout3.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13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157.xml.rels><?xml version="1.0" encoding="UTF-8" standalone="yes"?>
<Relationships xmlns="http://schemas.openxmlformats.org/package/2006/relationships"><Relationship Id="rId2" Type="http://schemas.openxmlformats.org/officeDocument/2006/relationships/image" Target="../media/image27.tiff"/><Relationship Id="rId1" Type="http://schemas.openxmlformats.org/officeDocument/2006/relationships/slideLayout" Target="../slideLayouts/slideLayout3.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14.tiff"/><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39612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6BD5D8-7C89-E3D5-79BE-193923DBFCA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DA2482F-E93D-6448-5CD6-86A9025D464E}"/>
              </a:ext>
            </a:extLst>
          </p:cNvPr>
          <p:cNvSpPr>
            <a:spLocks noGrp="1"/>
          </p:cNvSpPr>
          <p:nvPr>
            <p:ph type="title"/>
          </p:nvPr>
        </p:nvSpPr>
        <p:spPr/>
        <p:txBody>
          <a:bodyPr/>
          <a:lstStyle/>
          <a:p>
            <a:r>
              <a:rPr lang="en-US" dirty="0"/>
              <a:t>Grace and Faith</a:t>
            </a:r>
          </a:p>
        </p:txBody>
      </p:sp>
    </p:spTree>
    <p:extLst>
      <p:ext uri="{BB962C8B-B14F-4D97-AF65-F5344CB8AC3E}">
        <p14:creationId xmlns:p14="http://schemas.microsoft.com/office/powerpoint/2010/main" val="16237909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876C0-F56E-B14E-650F-0ECFC09549B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50846CB-D8AC-6929-ABE8-34FB7CF07705}"/>
              </a:ext>
            </a:extLst>
          </p:cNvPr>
          <p:cNvSpPr>
            <a:spLocks noGrp="1"/>
          </p:cNvSpPr>
          <p:nvPr>
            <p:ph type="title"/>
          </p:nvPr>
        </p:nvSpPr>
        <p:spPr/>
        <p:txBody>
          <a:bodyPr/>
          <a:lstStyle/>
          <a:p>
            <a:r>
              <a:rPr lang="en-US" dirty="0"/>
              <a:t>Matthew 23:25–28</a:t>
            </a:r>
          </a:p>
        </p:txBody>
      </p:sp>
      <p:sp>
        <p:nvSpPr>
          <p:cNvPr id="4" name="Content Placeholder 3">
            <a:extLst>
              <a:ext uri="{FF2B5EF4-FFF2-40B4-BE49-F238E27FC236}">
                <a16:creationId xmlns:a16="http://schemas.microsoft.com/office/drawing/2014/main" id="{DF881C49-7BED-8BAA-1C87-1D73607ABCD1}"/>
              </a:ext>
            </a:extLst>
          </p:cNvPr>
          <p:cNvSpPr>
            <a:spLocks noGrp="1"/>
          </p:cNvSpPr>
          <p:nvPr>
            <p:ph sz="quarter" idx="10"/>
          </p:nvPr>
        </p:nvSpPr>
        <p:spPr/>
        <p:txBody>
          <a:bodyPr>
            <a:normAutofit/>
          </a:bodyPr>
          <a:lstStyle/>
          <a:p>
            <a:r>
              <a:rPr lang="en-US" dirty="0"/>
              <a:t>What contrasting types of change does Jesus mention four times in these verses? </a:t>
            </a:r>
          </a:p>
          <a:p>
            <a:pPr lvl="1"/>
            <a:r>
              <a:rPr lang="en-US" dirty="0"/>
              <a:t>Inward change vs. </a:t>
            </a:r>
            <a:br>
              <a:rPr lang="en-US" dirty="0"/>
            </a:br>
            <a:r>
              <a:rPr lang="en-US" dirty="0"/>
              <a:t>Outward change</a:t>
            </a:r>
          </a:p>
          <a:p>
            <a:pPr lvl="1"/>
            <a:endParaRPr lang="en-US" dirty="0"/>
          </a:p>
          <a:p>
            <a:pPr lvl="1"/>
            <a:endParaRPr lang="en-US" dirty="0"/>
          </a:p>
          <a:p>
            <a:pPr lvl="1"/>
            <a:endParaRPr lang="en-US" dirty="0"/>
          </a:p>
        </p:txBody>
      </p:sp>
    </p:spTree>
    <p:extLst>
      <p:ext uri="{BB962C8B-B14F-4D97-AF65-F5344CB8AC3E}">
        <p14:creationId xmlns:p14="http://schemas.microsoft.com/office/powerpoint/2010/main" val="363877469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7428AF-6F74-7405-042E-A0AE0FE51D5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CB5E526-6839-E4B2-A738-183BCE543A64}"/>
              </a:ext>
            </a:extLst>
          </p:cNvPr>
          <p:cNvSpPr>
            <a:spLocks noGrp="1"/>
          </p:cNvSpPr>
          <p:nvPr>
            <p:ph type="title"/>
          </p:nvPr>
        </p:nvSpPr>
        <p:spPr/>
        <p:txBody>
          <a:bodyPr/>
          <a:lstStyle/>
          <a:p>
            <a:r>
              <a:rPr lang="en-US" dirty="0"/>
              <a:t>Matthew 23:25–28</a:t>
            </a:r>
          </a:p>
        </p:txBody>
      </p:sp>
      <p:sp>
        <p:nvSpPr>
          <p:cNvPr id="4" name="Content Placeholder 3">
            <a:extLst>
              <a:ext uri="{FF2B5EF4-FFF2-40B4-BE49-F238E27FC236}">
                <a16:creationId xmlns:a16="http://schemas.microsoft.com/office/drawing/2014/main" id="{2161592C-211C-B93E-6D0E-EA91BCB1CE85}"/>
              </a:ext>
            </a:extLst>
          </p:cNvPr>
          <p:cNvSpPr>
            <a:spLocks noGrp="1"/>
          </p:cNvSpPr>
          <p:nvPr>
            <p:ph sz="quarter" idx="10"/>
          </p:nvPr>
        </p:nvSpPr>
        <p:spPr/>
        <p:txBody>
          <a:bodyPr>
            <a:normAutofit/>
          </a:bodyPr>
          <a:lstStyle/>
          <a:p>
            <a:r>
              <a:rPr lang="en-US" dirty="0"/>
              <a:t>Which of these changes did the Pharisees emphasize? </a:t>
            </a:r>
          </a:p>
          <a:p>
            <a:pPr lvl="1"/>
            <a:r>
              <a:rPr lang="en-US" dirty="0"/>
              <a:t>Outward change</a:t>
            </a:r>
          </a:p>
          <a:p>
            <a:pPr lvl="1"/>
            <a:endParaRPr lang="en-US" dirty="0"/>
          </a:p>
          <a:p>
            <a:pPr lvl="1"/>
            <a:endParaRPr lang="en-US" dirty="0"/>
          </a:p>
          <a:p>
            <a:pPr lvl="1"/>
            <a:endParaRPr lang="en-US" dirty="0"/>
          </a:p>
        </p:txBody>
      </p:sp>
    </p:spTree>
    <p:extLst>
      <p:ext uri="{BB962C8B-B14F-4D97-AF65-F5344CB8AC3E}">
        <p14:creationId xmlns:p14="http://schemas.microsoft.com/office/powerpoint/2010/main" val="180458329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C1E42D-BC2F-3C62-06A6-9E23E214CB9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1BAB8D2-8422-C43D-CF2C-DF35ADF29253}"/>
              </a:ext>
            </a:extLst>
          </p:cNvPr>
          <p:cNvSpPr>
            <a:spLocks noGrp="1"/>
          </p:cNvSpPr>
          <p:nvPr>
            <p:ph type="title"/>
          </p:nvPr>
        </p:nvSpPr>
        <p:spPr/>
        <p:txBody>
          <a:bodyPr/>
          <a:lstStyle/>
          <a:p>
            <a:r>
              <a:rPr lang="en-US" dirty="0"/>
              <a:t>Matthew 23:25–28</a:t>
            </a:r>
          </a:p>
        </p:txBody>
      </p:sp>
      <p:sp>
        <p:nvSpPr>
          <p:cNvPr id="4" name="Content Placeholder 3">
            <a:extLst>
              <a:ext uri="{FF2B5EF4-FFF2-40B4-BE49-F238E27FC236}">
                <a16:creationId xmlns:a16="http://schemas.microsoft.com/office/drawing/2014/main" id="{ECCF7CB2-27D9-E6F8-1F29-C30ED9C56B24}"/>
              </a:ext>
            </a:extLst>
          </p:cNvPr>
          <p:cNvSpPr>
            <a:spLocks noGrp="1"/>
          </p:cNvSpPr>
          <p:nvPr>
            <p:ph sz="quarter" idx="10"/>
          </p:nvPr>
        </p:nvSpPr>
        <p:spPr/>
        <p:txBody>
          <a:bodyPr>
            <a:normAutofit/>
          </a:bodyPr>
          <a:lstStyle/>
          <a:p>
            <a:r>
              <a:rPr lang="en-US" dirty="0"/>
              <a:t>Jesus says that both types are important, but priority should be given to which type? </a:t>
            </a:r>
          </a:p>
          <a:p>
            <a:pPr lvl="1"/>
            <a:r>
              <a:rPr lang="en-US" dirty="0"/>
              <a:t>Inward change</a:t>
            </a:r>
          </a:p>
          <a:p>
            <a:pPr lvl="1"/>
            <a:endParaRPr lang="en-US" dirty="0"/>
          </a:p>
          <a:p>
            <a:pPr lvl="1"/>
            <a:endParaRPr lang="en-US" dirty="0"/>
          </a:p>
          <a:p>
            <a:pPr lvl="1"/>
            <a:endParaRPr lang="en-US" dirty="0"/>
          </a:p>
        </p:txBody>
      </p:sp>
    </p:spTree>
    <p:extLst>
      <p:ext uri="{BB962C8B-B14F-4D97-AF65-F5344CB8AC3E}">
        <p14:creationId xmlns:p14="http://schemas.microsoft.com/office/powerpoint/2010/main" val="10246503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1A42F0-B2B2-CAD8-B4A0-8FA5C457ACA2}"/>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B1C4AFE-BA29-1ACF-9176-F863ED053530}"/>
              </a:ext>
            </a:extLst>
          </p:cNvPr>
          <p:cNvSpPr>
            <a:spLocks noGrp="1"/>
          </p:cNvSpPr>
          <p:nvPr>
            <p:ph idx="1"/>
          </p:nvPr>
        </p:nvSpPr>
        <p:spPr/>
        <p:txBody>
          <a:bodyPr>
            <a:normAutofit/>
          </a:bodyPr>
          <a:lstStyle/>
          <a:p>
            <a:r>
              <a:rPr lang="en-US" dirty="0"/>
              <a:t>Write down three examples of your church’s practices under each of the columns below.</a:t>
            </a:r>
          </a:p>
        </p:txBody>
      </p:sp>
    </p:spTree>
    <p:extLst>
      <p:ext uri="{BB962C8B-B14F-4D97-AF65-F5344CB8AC3E}">
        <p14:creationId xmlns:p14="http://schemas.microsoft.com/office/powerpoint/2010/main" val="224216539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282BB591-88D7-1711-909A-4BE0B09E8E81}"/>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tretch>
            <a:fillRect/>
          </a:stretch>
        </p:blipFill>
        <p:spPr>
          <a:xfrm>
            <a:off x="845268" y="1276349"/>
            <a:ext cx="7453464" cy="2590802"/>
          </a:xfrm>
          <a:prstGeom prst="rect">
            <a:avLst/>
          </a:prstGeom>
        </p:spPr>
      </p:pic>
      <p:sp>
        <p:nvSpPr>
          <p:cNvPr id="5" name="TextBox 4">
            <a:extLst>
              <a:ext uri="{FF2B5EF4-FFF2-40B4-BE49-F238E27FC236}">
                <a16:creationId xmlns:a16="http://schemas.microsoft.com/office/drawing/2014/main" id="{B973E120-62B2-AA4A-B84D-2F4F4DCE3DED}"/>
              </a:ext>
            </a:extLst>
          </p:cNvPr>
          <p:cNvSpPr txBox="1"/>
          <p:nvPr/>
        </p:nvSpPr>
        <p:spPr>
          <a:xfrm>
            <a:off x="4724400" y="2038350"/>
            <a:ext cx="3429000" cy="1524000"/>
          </a:xfrm>
          <a:prstGeom prst="rect">
            <a:avLst/>
          </a:prstGeom>
        </p:spPr>
        <p:txBody>
          <a:bodyPr vert="horz" wrap="square" lIns="91440" tIns="45720" rIns="91440" bIns="45720" rtlCol="0" anchor="t">
            <a:noAutofit/>
          </a:bodyPr>
          <a:lstStyle/>
          <a:p>
            <a:r>
              <a:rPr lang="en-US" sz="1600" b="1" i="1" u="sng" dirty="0">
                <a:solidFill>
                  <a:srgbClr val="5F8687"/>
                </a:solidFill>
                <a:latin typeface="Palatino Linotype" panose="02040502050505030304" pitchFamily="18" charset="0"/>
              </a:rPr>
              <a:t>Examples:</a:t>
            </a:r>
          </a:p>
          <a:p>
            <a:pPr marL="285750" indent="-285750">
              <a:buFont typeface="Arial" panose="020B0604020202020204" pitchFamily="34" charset="0"/>
              <a:buChar char="•"/>
            </a:pPr>
            <a:r>
              <a:rPr lang="en-US" sz="1600" b="1" i="1" dirty="0">
                <a:solidFill>
                  <a:srgbClr val="5F8687"/>
                </a:solidFill>
                <a:latin typeface="Palatino Linotype" panose="02040502050505030304" pitchFamily="18" charset="0"/>
              </a:rPr>
              <a:t>The preaching of the Word</a:t>
            </a:r>
          </a:p>
          <a:p>
            <a:pPr marL="285750" indent="-285750">
              <a:buFont typeface="Arial" panose="020B0604020202020204" pitchFamily="34" charset="0"/>
              <a:buChar char="•"/>
            </a:pPr>
            <a:r>
              <a:rPr lang="en-US" sz="1600" b="1" i="1" dirty="0">
                <a:solidFill>
                  <a:srgbClr val="5F8687"/>
                </a:solidFill>
                <a:latin typeface="Palatino Linotype" panose="02040502050505030304" pitchFamily="18" charset="0"/>
              </a:rPr>
              <a:t>Public prayer</a:t>
            </a:r>
          </a:p>
          <a:p>
            <a:pPr marL="285750" indent="-285750">
              <a:buFont typeface="Arial" panose="020B0604020202020204" pitchFamily="34" charset="0"/>
              <a:buChar char="•"/>
            </a:pPr>
            <a:r>
              <a:rPr lang="en-US" sz="1600" b="1" i="1" dirty="0">
                <a:solidFill>
                  <a:srgbClr val="5F8687"/>
                </a:solidFill>
                <a:latin typeface="Palatino Linotype" panose="02040502050505030304" pitchFamily="18" charset="0"/>
              </a:rPr>
              <a:t>Corporate worship</a:t>
            </a:r>
          </a:p>
          <a:p>
            <a:pPr marL="285750" indent="-285750">
              <a:buFont typeface="Arial" panose="020B0604020202020204" pitchFamily="34" charset="0"/>
              <a:buChar char="•"/>
            </a:pPr>
            <a:r>
              <a:rPr lang="en-US" sz="1600" b="1" i="1" dirty="0">
                <a:solidFill>
                  <a:srgbClr val="5F8687"/>
                </a:solidFill>
                <a:latin typeface="Palatino Linotype" panose="02040502050505030304" pitchFamily="18" charset="0"/>
              </a:rPr>
              <a:t>Sharing the gospel</a:t>
            </a:r>
          </a:p>
        </p:txBody>
      </p:sp>
      <p:sp>
        <p:nvSpPr>
          <p:cNvPr id="6" name="TextBox 5">
            <a:extLst>
              <a:ext uri="{FF2B5EF4-FFF2-40B4-BE49-F238E27FC236}">
                <a16:creationId xmlns:a16="http://schemas.microsoft.com/office/drawing/2014/main" id="{A62BB533-800C-F605-1E84-4D2E67B46F05}"/>
              </a:ext>
            </a:extLst>
          </p:cNvPr>
          <p:cNvSpPr txBox="1"/>
          <p:nvPr/>
        </p:nvSpPr>
        <p:spPr>
          <a:xfrm>
            <a:off x="990601" y="2038350"/>
            <a:ext cx="3429000" cy="1524000"/>
          </a:xfrm>
          <a:prstGeom prst="rect">
            <a:avLst/>
          </a:prstGeom>
        </p:spPr>
        <p:txBody>
          <a:bodyPr vert="horz" wrap="square" lIns="91440" tIns="45720" rIns="91440" bIns="45720" rtlCol="0" anchor="t">
            <a:noAutofit/>
          </a:bodyPr>
          <a:lstStyle/>
          <a:p>
            <a:r>
              <a:rPr lang="en-US" sz="1600" b="1" i="1" u="sng" dirty="0">
                <a:solidFill>
                  <a:srgbClr val="5F8687"/>
                </a:solidFill>
                <a:latin typeface="Palatino Linotype" panose="02040502050505030304" pitchFamily="18" charset="0"/>
              </a:rPr>
              <a:t>Examples:</a:t>
            </a:r>
            <a:endParaRPr lang="en-US" sz="1600" b="1" i="1" dirty="0">
              <a:solidFill>
                <a:srgbClr val="5F8687"/>
              </a:solidFill>
              <a:latin typeface="Palatino Linotype" panose="02040502050505030304" pitchFamily="18" charset="0"/>
            </a:endParaRPr>
          </a:p>
          <a:p>
            <a:pPr marL="285750" indent="-285750">
              <a:buFont typeface="Arial" panose="020B0604020202020204" pitchFamily="34" charset="0"/>
              <a:buChar char="•"/>
            </a:pPr>
            <a:r>
              <a:rPr lang="en-US" sz="1600" b="1" i="1" dirty="0">
                <a:solidFill>
                  <a:srgbClr val="5F8687"/>
                </a:solidFill>
                <a:latin typeface="Palatino Linotype" panose="02040502050505030304" pitchFamily="18" charset="0"/>
              </a:rPr>
              <a:t>The clothing we wear to church</a:t>
            </a:r>
          </a:p>
          <a:p>
            <a:pPr marL="285750" indent="-285750">
              <a:buFont typeface="Arial" panose="020B0604020202020204" pitchFamily="34" charset="0"/>
              <a:buChar char="•"/>
            </a:pPr>
            <a:r>
              <a:rPr lang="en-US" sz="1600" b="1" i="1" dirty="0">
                <a:solidFill>
                  <a:srgbClr val="5F8687"/>
                </a:solidFill>
                <a:latin typeface="Palatino Linotype" panose="02040502050505030304" pitchFamily="18" charset="0"/>
              </a:rPr>
              <a:t>The times we meet</a:t>
            </a:r>
          </a:p>
          <a:p>
            <a:pPr marL="285750" indent="-285750">
              <a:buFont typeface="Arial" panose="020B0604020202020204" pitchFamily="34" charset="0"/>
              <a:buChar char="•"/>
            </a:pPr>
            <a:r>
              <a:rPr lang="en-US" sz="1600" b="1" i="1" dirty="0">
                <a:solidFill>
                  <a:srgbClr val="5F8687"/>
                </a:solidFill>
                <a:latin typeface="Palatino Linotype" panose="02040502050505030304" pitchFamily="18" charset="0"/>
              </a:rPr>
              <a:t>The way we decorate the </a:t>
            </a:r>
            <a:br>
              <a:rPr lang="en-US" sz="1600" b="1" i="1" dirty="0">
                <a:solidFill>
                  <a:srgbClr val="5F8687"/>
                </a:solidFill>
                <a:latin typeface="Palatino Linotype" panose="02040502050505030304" pitchFamily="18" charset="0"/>
              </a:rPr>
            </a:br>
            <a:r>
              <a:rPr lang="en-US" sz="1600" b="1" i="1" dirty="0">
                <a:solidFill>
                  <a:srgbClr val="5F8687"/>
                </a:solidFill>
                <a:latin typeface="Palatino Linotype" panose="02040502050505030304" pitchFamily="18" charset="0"/>
              </a:rPr>
              <a:t>church building</a:t>
            </a:r>
          </a:p>
          <a:p>
            <a:pPr marL="285750" indent="-285750">
              <a:buFont typeface="Arial" panose="020B0604020202020204" pitchFamily="34" charset="0"/>
              <a:buChar char="•"/>
            </a:pPr>
            <a:r>
              <a:rPr lang="en-US" sz="1600" b="1" i="1" dirty="0">
                <a:solidFill>
                  <a:srgbClr val="5F8687"/>
                </a:solidFill>
                <a:latin typeface="Palatino Linotype" panose="02040502050505030304" pitchFamily="18" charset="0"/>
              </a:rPr>
              <a:t>The names we give to leaders in </a:t>
            </a:r>
            <a:br>
              <a:rPr lang="en-US" sz="1600" b="1" i="1" dirty="0">
                <a:solidFill>
                  <a:srgbClr val="5F8687"/>
                </a:solidFill>
                <a:latin typeface="Palatino Linotype" panose="02040502050505030304" pitchFamily="18" charset="0"/>
              </a:rPr>
            </a:br>
            <a:r>
              <a:rPr lang="en-US" sz="1600" b="1" i="1" dirty="0">
                <a:solidFill>
                  <a:srgbClr val="5F8687"/>
                </a:solidFill>
                <a:latin typeface="Palatino Linotype" panose="02040502050505030304" pitchFamily="18" charset="0"/>
              </a:rPr>
              <a:t>the church</a:t>
            </a:r>
          </a:p>
        </p:txBody>
      </p:sp>
    </p:spTree>
    <p:extLst>
      <p:ext uri="{BB962C8B-B14F-4D97-AF65-F5344CB8AC3E}">
        <p14:creationId xmlns:p14="http://schemas.microsoft.com/office/powerpoint/2010/main" val="16236794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5F4B6B-8A85-1E48-F832-8818DDB41C01}"/>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5F322005-D8D5-77B7-8BCB-78C89269550C}"/>
              </a:ext>
            </a:extLst>
          </p:cNvPr>
          <p:cNvSpPr>
            <a:spLocks noGrp="1"/>
          </p:cNvSpPr>
          <p:nvPr>
            <p:ph idx="1"/>
          </p:nvPr>
        </p:nvSpPr>
        <p:spPr/>
        <p:txBody>
          <a:bodyPr>
            <a:normAutofit fontScale="92500" lnSpcReduction="10000"/>
          </a:bodyPr>
          <a:lstStyle/>
          <a:p>
            <a:r>
              <a:rPr lang="en-US" dirty="0"/>
              <a:t>Jesus blessed both inward and outward expressions of righteousness (Matt. 23:27). </a:t>
            </a:r>
            <a:br>
              <a:rPr lang="en-US" dirty="0"/>
            </a:br>
            <a:br>
              <a:rPr lang="en-US" dirty="0"/>
            </a:br>
            <a:r>
              <a:rPr lang="en-US" dirty="0"/>
              <a:t>How can we maintain a balance between these two aspects? </a:t>
            </a:r>
            <a:br>
              <a:rPr lang="en-US" dirty="0"/>
            </a:br>
            <a:br>
              <a:rPr lang="en-US" dirty="0"/>
            </a:br>
            <a:r>
              <a:rPr lang="en-US" spc="-110" dirty="0"/>
              <a:t>How can we personally work to keep </a:t>
            </a:r>
            <a:r>
              <a:rPr lang="en-US" dirty="0"/>
              <a:t>inward righteousness a priority?</a:t>
            </a:r>
          </a:p>
        </p:txBody>
      </p:sp>
    </p:spTree>
    <p:extLst>
      <p:ext uri="{BB962C8B-B14F-4D97-AF65-F5344CB8AC3E}">
        <p14:creationId xmlns:p14="http://schemas.microsoft.com/office/powerpoint/2010/main" val="22431320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9C658-BCA4-0BD0-37B8-22A7F9284FD1}"/>
            </a:ext>
          </a:extLst>
        </p:cNvPr>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60056693-4F34-698D-20D6-EC5533271DA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p:blipFill>
        <p:spPr>
          <a:xfrm>
            <a:off x="-292608" y="-1"/>
            <a:ext cx="9448801" cy="5935332"/>
          </a:xfrm>
          <a:prstGeom prst="rect">
            <a:avLst/>
          </a:prstGeom>
        </p:spPr>
      </p:pic>
    </p:spTree>
    <p:extLst>
      <p:ext uri="{BB962C8B-B14F-4D97-AF65-F5344CB8AC3E}">
        <p14:creationId xmlns:p14="http://schemas.microsoft.com/office/powerpoint/2010/main" val="24125446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AB322F7-28D5-9123-1656-2A5445191553}"/>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90AF7F2A-9828-3135-475B-432377596CC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5286375" y="438150"/>
            <a:ext cx="3857625" cy="5143500"/>
          </a:xfrm>
          <a:prstGeom prst="rect">
            <a:avLst/>
          </a:prstGeom>
        </p:spPr>
      </p:pic>
      <p:sp>
        <p:nvSpPr>
          <p:cNvPr id="2" name="Title 1">
            <a:extLst>
              <a:ext uri="{FF2B5EF4-FFF2-40B4-BE49-F238E27FC236}">
                <a16:creationId xmlns:a16="http://schemas.microsoft.com/office/drawing/2014/main" id="{E84FFD93-9B36-2681-A6D5-EDC6991F6052}"/>
              </a:ext>
            </a:extLst>
          </p:cNvPr>
          <p:cNvSpPr>
            <a:spLocks noGrp="1"/>
          </p:cNvSpPr>
          <p:nvPr>
            <p:ph type="title"/>
          </p:nvPr>
        </p:nvSpPr>
        <p:spPr/>
        <p:txBody>
          <a:bodyPr/>
          <a:lstStyle/>
          <a:p>
            <a:r>
              <a:rPr lang="en-US" sz="5400" dirty="0"/>
              <a:t>Cardinal </a:t>
            </a:r>
            <a:br>
              <a:rPr lang="en-US" sz="5400" dirty="0"/>
            </a:br>
            <a:r>
              <a:rPr lang="en-US" sz="5400" dirty="0"/>
              <a:t>Jiménez </a:t>
            </a:r>
            <a:br>
              <a:rPr lang="en-US" sz="5400" dirty="0"/>
            </a:br>
            <a:r>
              <a:rPr lang="en-US" sz="5400" dirty="0"/>
              <a:t>de Cisneros</a:t>
            </a:r>
          </a:p>
        </p:txBody>
      </p:sp>
      <p:sp>
        <p:nvSpPr>
          <p:cNvPr id="4" name="Text Placeholder 3">
            <a:extLst>
              <a:ext uri="{FF2B5EF4-FFF2-40B4-BE49-F238E27FC236}">
                <a16:creationId xmlns:a16="http://schemas.microsoft.com/office/drawing/2014/main" id="{34F3359B-5969-A382-EC86-4CDFF11EF279}"/>
              </a:ext>
            </a:extLst>
          </p:cNvPr>
          <p:cNvSpPr>
            <a:spLocks noGrp="1"/>
          </p:cNvSpPr>
          <p:nvPr>
            <p:ph type="body" sz="quarter" idx="10"/>
          </p:nvPr>
        </p:nvSpPr>
        <p:spPr/>
        <p:txBody>
          <a:bodyPr/>
          <a:lstStyle/>
          <a:p>
            <a:r>
              <a:rPr lang="en-US" dirty="0"/>
              <a:t>History:</a:t>
            </a:r>
          </a:p>
        </p:txBody>
      </p:sp>
    </p:spTree>
    <p:extLst>
      <p:ext uri="{BB962C8B-B14F-4D97-AF65-F5344CB8AC3E}">
        <p14:creationId xmlns:p14="http://schemas.microsoft.com/office/powerpoint/2010/main" val="368766231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CEA4D-84CC-70E0-BBEC-F5DA73D8C06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B73D169-5BD3-2BBB-8E3A-F902A902B898}"/>
              </a:ext>
            </a:extLst>
          </p:cNvPr>
          <p:cNvSpPr>
            <a:spLocks noGrp="1"/>
          </p:cNvSpPr>
          <p:nvPr>
            <p:ph type="title"/>
          </p:nvPr>
        </p:nvSpPr>
        <p:spPr/>
        <p:txBody>
          <a:bodyPr/>
          <a:lstStyle/>
          <a:p>
            <a:r>
              <a:rPr lang="en-US" dirty="0"/>
              <a:t>Builders of Tombs</a:t>
            </a:r>
          </a:p>
        </p:txBody>
      </p:sp>
    </p:spTree>
    <p:extLst>
      <p:ext uri="{BB962C8B-B14F-4D97-AF65-F5344CB8AC3E}">
        <p14:creationId xmlns:p14="http://schemas.microsoft.com/office/powerpoint/2010/main" val="25622599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5A9C55-72D9-B971-3009-0A3CBDA1526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18D711D-30B3-79CD-6FC3-5A45DAAB571F}"/>
              </a:ext>
            </a:extLst>
          </p:cNvPr>
          <p:cNvSpPr>
            <a:spLocks noGrp="1"/>
          </p:cNvSpPr>
          <p:nvPr>
            <p:ph type="title"/>
          </p:nvPr>
        </p:nvSpPr>
        <p:spPr/>
        <p:txBody>
          <a:bodyPr/>
          <a:lstStyle/>
          <a:p>
            <a:r>
              <a:rPr lang="en-US" dirty="0"/>
              <a:t>Matthew 23:29–31</a:t>
            </a:r>
          </a:p>
        </p:txBody>
      </p:sp>
      <p:sp>
        <p:nvSpPr>
          <p:cNvPr id="4" name="Content Placeholder 3">
            <a:extLst>
              <a:ext uri="{FF2B5EF4-FFF2-40B4-BE49-F238E27FC236}">
                <a16:creationId xmlns:a16="http://schemas.microsoft.com/office/drawing/2014/main" id="{DDDBB34A-2B01-6A0A-8D56-AF6868EB737E}"/>
              </a:ext>
            </a:extLst>
          </p:cNvPr>
          <p:cNvSpPr>
            <a:spLocks noGrp="1"/>
          </p:cNvSpPr>
          <p:nvPr>
            <p:ph sz="quarter" idx="10"/>
          </p:nvPr>
        </p:nvSpPr>
        <p:spPr>
          <a:xfrm>
            <a:off x="1143000" y="1276350"/>
            <a:ext cx="6781800" cy="3505200"/>
          </a:xfrm>
        </p:spPr>
        <p:txBody>
          <a:bodyPr>
            <a:normAutofit/>
          </a:bodyPr>
          <a:lstStyle/>
          <a:p>
            <a:r>
              <a:rPr lang="en-US" dirty="0"/>
              <a:t>How did the scribes and Pharisees honor dead heroes (v. 29)?</a:t>
            </a:r>
          </a:p>
          <a:p>
            <a:pPr lvl="1"/>
            <a:r>
              <a:rPr lang="en-US" dirty="0"/>
              <a:t>They built tombs and decorated monuments. </a:t>
            </a:r>
          </a:p>
          <a:p>
            <a:pPr lvl="1"/>
            <a:endParaRPr lang="en-US" dirty="0"/>
          </a:p>
          <a:p>
            <a:pPr lvl="1"/>
            <a:endParaRPr lang="en-US" dirty="0"/>
          </a:p>
          <a:p>
            <a:pPr lvl="1"/>
            <a:endParaRPr lang="en-US" dirty="0"/>
          </a:p>
          <a:p>
            <a:pPr lvl="1"/>
            <a:endParaRPr lang="en-US" dirty="0"/>
          </a:p>
        </p:txBody>
      </p:sp>
    </p:spTree>
    <p:extLst>
      <p:ext uri="{BB962C8B-B14F-4D97-AF65-F5344CB8AC3E}">
        <p14:creationId xmlns:p14="http://schemas.microsoft.com/office/powerpoint/2010/main" val="3329378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584485-B291-4F2A-676F-32C9C07C45E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E56FF4B-A91E-E6EE-B718-DC1D887CBAB6}"/>
              </a:ext>
            </a:extLst>
          </p:cNvPr>
          <p:cNvSpPr>
            <a:spLocks noGrp="1"/>
          </p:cNvSpPr>
          <p:nvPr>
            <p:ph type="title"/>
          </p:nvPr>
        </p:nvSpPr>
        <p:spPr/>
        <p:txBody>
          <a:bodyPr/>
          <a:lstStyle/>
          <a:p>
            <a:r>
              <a:rPr lang="en-US" dirty="0"/>
              <a:t>Romans 1:16–17</a:t>
            </a:r>
          </a:p>
        </p:txBody>
      </p:sp>
      <p:sp>
        <p:nvSpPr>
          <p:cNvPr id="4" name="Content Placeholder 3">
            <a:extLst>
              <a:ext uri="{FF2B5EF4-FFF2-40B4-BE49-F238E27FC236}">
                <a16:creationId xmlns:a16="http://schemas.microsoft.com/office/drawing/2014/main" id="{742C2D2F-8306-1C45-1684-35663D6874AD}"/>
              </a:ext>
            </a:extLst>
          </p:cNvPr>
          <p:cNvSpPr>
            <a:spLocks noGrp="1"/>
          </p:cNvSpPr>
          <p:nvPr>
            <p:ph sz="quarter" idx="10"/>
          </p:nvPr>
        </p:nvSpPr>
        <p:spPr/>
        <p:txBody>
          <a:bodyPr>
            <a:normAutofit fontScale="85000" lnSpcReduction="10000"/>
          </a:bodyPr>
          <a:lstStyle/>
          <a:p>
            <a:r>
              <a:rPr lang="en-US" dirty="0"/>
              <a:t>Who or what empowers the gospel? </a:t>
            </a:r>
          </a:p>
          <a:p>
            <a:pPr lvl="1"/>
            <a:r>
              <a:rPr lang="en-US" dirty="0"/>
              <a:t>God</a:t>
            </a:r>
          </a:p>
          <a:p>
            <a:r>
              <a:rPr lang="en-US" dirty="0"/>
              <a:t>What phrases in these verses indicate that salvation is by faith alone and not our works? </a:t>
            </a:r>
          </a:p>
          <a:p>
            <a:pPr lvl="1"/>
            <a:r>
              <a:rPr lang="en-US" dirty="0"/>
              <a:t>“to everyone who believes”; “from faith to/for faith”; “the righteous/just shall live by faith” </a:t>
            </a:r>
          </a:p>
        </p:txBody>
      </p:sp>
      <p:sp>
        <p:nvSpPr>
          <p:cNvPr id="2" name="TextBox 1">
            <a:extLst>
              <a:ext uri="{FF2B5EF4-FFF2-40B4-BE49-F238E27FC236}">
                <a16:creationId xmlns:a16="http://schemas.microsoft.com/office/drawing/2014/main" id="{8DB874D5-2B5D-5646-8DD6-F73BB1270136}"/>
              </a:ext>
            </a:extLst>
          </p:cNvPr>
          <p:cNvSpPr txBox="1"/>
          <p:nvPr/>
        </p:nvSpPr>
        <p:spPr>
          <a:xfrm>
            <a:off x="5864469" y="597877"/>
            <a:ext cx="0" cy="0"/>
          </a:xfrm>
          <a:prstGeom prst="rect">
            <a:avLst/>
          </a:prstGeom>
        </p:spPr>
        <p:txBody>
          <a:bodyPr vert="horz" wrap="none" lIns="91440" tIns="45720" rIns="91440" bIns="45720" rtlCol="0" anchor="ctr">
            <a:noAutofit/>
          </a:bodyPr>
          <a:lstStyle/>
          <a:p>
            <a:pPr algn="l"/>
            <a:endParaRPr lang="en-US" sz="2400" b="0" i="1" dirty="0"/>
          </a:p>
        </p:txBody>
      </p:sp>
      <p:sp>
        <p:nvSpPr>
          <p:cNvPr id="5" name="TextBox 4">
            <a:extLst>
              <a:ext uri="{FF2B5EF4-FFF2-40B4-BE49-F238E27FC236}">
                <a16:creationId xmlns:a16="http://schemas.microsoft.com/office/drawing/2014/main" id="{639F476B-6380-ECCA-A4D7-48FC20E6D810}"/>
              </a:ext>
            </a:extLst>
          </p:cNvPr>
          <p:cNvSpPr txBox="1"/>
          <p:nvPr/>
        </p:nvSpPr>
        <p:spPr>
          <a:xfrm>
            <a:off x="5820508" y="782515"/>
            <a:ext cx="0" cy="0"/>
          </a:xfrm>
          <a:prstGeom prst="rect">
            <a:avLst/>
          </a:prstGeom>
        </p:spPr>
        <p:txBody>
          <a:bodyPr vert="horz" wrap="none" lIns="91440" tIns="45720" rIns="91440" bIns="45720" rtlCol="0" anchor="ctr">
            <a:noAutofit/>
          </a:bodyPr>
          <a:lstStyle/>
          <a:p>
            <a:pPr algn="l"/>
            <a:endParaRPr lang="en-US" sz="2400" b="0" i="1" dirty="0"/>
          </a:p>
        </p:txBody>
      </p:sp>
    </p:spTree>
    <p:extLst>
      <p:ext uri="{BB962C8B-B14F-4D97-AF65-F5344CB8AC3E}">
        <p14:creationId xmlns:p14="http://schemas.microsoft.com/office/powerpoint/2010/main" val="2854645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3D3F9B-A418-1A94-2F20-481F2CE9C4C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EBFF482-F1A7-3379-844C-24D7F9A02730}"/>
              </a:ext>
            </a:extLst>
          </p:cNvPr>
          <p:cNvSpPr>
            <a:spLocks noGrp="1"/>
          </p:cNvSpPr>
          <p:nvPr>
            <p:ph type="title"/>
          </p:nvPr>
        </p:nvSpPr>
        <p:spPr/>
        <p:txBody>
          <a:bodyPr/>
          <a:lstStyle/>
          <a:p>
            <a:r>
              <a:rPr lang="en-US" dirty="0"/>
              <a:t>Matthew 23:29–31</a:t>
            </a:r>
          </a:p>
        </p:txBody>
      </p:sp>
      <p:sp>
        <p:nvSpPr>
          <p:cNvPr id="4" name="Content Placeholder 3">
            <a:extLst>
              <a:ext uri="{FF2B5EF4-FFF2-40B4-BE49-F238E27FC236}">
                <a16:creationId xmlns:a16="http://schemas.microsoft.com/office/drawing/2014/main" id="{3E399DA8-A09A-C9A2-E31C-270014E48536}"/>
              </a:ext>
            </a:extLst>
          </p:cNvPr>
          <p:cNvSpPr>
            <a:spLocks noGrp="1"/>
          </p:cNvSpPr>
          <p:nvPr>
            <p:ph sz="quarter" idx="10"/>
          </p:nvPr>
        </p:nvSpPr>
        <p:spPr/>
        <p:txBody>
          <a:bodyPr>
            <a:normAutofit/>
          </a:bodyPr>
          <a:lstStyle/>
          <a:p>
            <a:r>
              <a:rPr lang="en-US" dirty="0"/>
              <a:t>What evil of the past did the Pharisees claim they would not have participated in (v. 30)? </a:t>
            </a:r>
          </a:p>
          <a:p>
            <a:pPr lvl="1"/>
            <a:r>
              <a:rPr lang="en-US" dirty="0"/>
              <a:t>Killing the prophets </a:t>
            </a:r>
          </a:p>
          <a:p>
            <a:pPr lvl="1"/>
            <a:endParaRPr lang="en-US" dirty="0"/>
          </a:p>
          <a:p>
            <a:pPr lvl="1"/>
            <a:endParaRPr lang="en-US" dirty="0"/>
          </a:p>
          <a:p>
            <a:pPr lvl="1"/>
            <a:endParaRPr lang="en-US" dirty="0"/>
          </a:p>
          <a:p>
            <a:pPr lvl="1"/>
            <a:endParaRPr lang="en-US" dirty="0"/>
          </a:p>
        </p:txBody>
      </p:sp>
    </p:spTree>
    <p:extLst>
      <p:ext uri="{BB962C8B-B14F-4D97-AF65-F5344CB8AC3E}">
        <p14:creationId xmlns:p14="http://schemas.microsoft.com/office/powerpoint/2010/main" val="18384672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083F75-55E9-925E-7A35-8DB6AFA7049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83F0473-76A5-8C9F-3DCA-1DB68F5ECC60}"/>
              </a:ext>
            </a:extLst>
          </p:cNvPr>
          <p:cNvSpPr>
            <a:spLocks noGrp="1"/>
          </p:cNvSpPr>
          <p:nvPr>
            <p:ph type="title"/>
          </p:nvPr>
        </p:nvSpPr>
        <p:spPr/>
        <p:txBody>
          <a:bodyPr/>
          <a:lstStyle/>
          <a:p>
            <a:r>
              <a:rPr lang="en-US" dirty="0"/>
              <a:t>Matthew 23:29–31</a:t>
            </a:r>
          </a:p>
        </p:txBody>
      </p:sp>
      <p:sp>
        <p:nvSpPr>
          <p:cNvPr id="4" name="Content Placeholder 3">
            <a:extLst>
              <a:ext uri="{FF2B5EF4-FFF2-40B4-BE49-F238E27FC236}">
                <a16:creationId xmlns:a16="http://schemas.microsoft.com/office/drawing/2014/main" id="{B3FD7BBC-7E32-9EEB-DD7C-879BF55732C8}"/>
              </a:ext>
            </a:extLst>
          </p:cNvPr>
          <p:cNvSpPr>
            <a:spLocks noGrp="1"/>
          </p:cNvSpPr>
          <p:nvPr>
            <p:ph sz="quarter" idx="10"/>
          </p:nvPr>
        </p:nvSpPr>
        <p:spPr>
          <a:xfrm>
            <a:off x="1143000" y="1276350"/>
            <a:ext cx="6629400" cy="3505200"/>
          </a:xfrm>
        </p:spPr>
        <p:txBody>
          <a:bodyPr>
            <a:normAutofit/>
          </a:bodyPr>
          <a:lstStyle/>
          <a:p>
            <a:r>
              <a:rPr lang="en-US" sz="2800" dirty="0"/>
              <a:t>What irony can you see between the Pharisee’s self-righteous claim and their eventual condemnation of Jesus? </a:t>
            </a:r>
          </a:p>
          <a:p>
            <a:pPr lvl="1"/>
            <a:r>
              <a:rPr lang="en-US" sz="2800" dirty="0"/>
              <a:t>They claimed they would not </a:t>
            </a:r>
            <a:br>
              <a:rPr lang="en-US" sz="2800" dirty="0"/>
            </a:br>
            <a:r>
              <a:rPr lang="en-US" sz="2800" dirty="0"/>
              <a:t>have killed God’s prophets, but </a:t>
            </a:r>
            <a:br>
              <a:rPr lang="en-US" sz="2800" dirty="0"/>
            </a:br>
            <a:r>
              <a:rPr lang="en-US" sz="2800" dirty="0"/>
              <a:t>they encouraged the crucifixion </a:t>
            </a:r>
            <a:br>
              <a:rPr lang="en-US" sz="2800" dirty="0"/>
            </a:br>
            <a:r>
              <a:rPr lang="en-US" sz="2800" dirty="0"/>
              <a:t>of the Messiah.</a:t>
            </a:r>
          </a:p>
        </p:txBody>
      </p:sp>
    </p:spTree>
    <p:extLst>
      <p:ext uri="{BB962C8B-B14F-4D97-AF65-F5344CB8AC3E}">
        <p14:creationId xmlns:p14="http://schemas.microsoft.com/office/powerpoint/2010/main" val="34139846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69D5D-E442-2818-7366-342083CE640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097B406-2874-1DC0-EBAC-E4515A215FF1}"/>
              </a:ext>
            </a:extLst>
          </p:cNvPr>
          <p:cNvSpPr>
            <a:spLocks noGrp="1"/>
          </p:cNvSpPr>
          <p:nvPr>
            <p:ph type="title"/>
          </p:nvPr>
        </p:nvSpPr>
        <p:spPr/>
        <p:txBody>
          <a:bodyPr/>
          <a:lstStyle/>
          <a:p>
            <a:r>
              <a:rPr lang="en-US" dirty="0"/>
              <a:t>Matthew 23:32–36</a:t>
            </a:r>
          </a:p>
        </p:txBody>
      </p:sp>
      <p:sp>
        <p:nvSpPr>
          <p:cNvPr id="4" name="Content Placeholder 3">
            <a:extLst>
              <a:ext uri="{FF2B5EF4-FFF2-40B4-BE49-F238E27FC236}">
                <a16:creationId xmlns:a16="http://schemas.microsoft.com/office/drawing/2014/main" id="{E9A9BB12-7B89-6076-8104-AB786EEEF800}"/>
              </a:ext>
            </a:extLst>
          </p:cNvPr>
          <p:cNvSpPr>
            <a:spLocks noGrp="1"/>
          </p:cNvSpPr>
          <p:nvPr>
            <p:ph sz="quarter" idx="10"/>
          </p:nvPr>
        </p:nvSpPr>
        <p:spPr/>
        <p:txBody>
          <a:bodyPr>
            <a:normAutofit/>
          </a:bodyPr>
          <a:lstStyle/>
          <a:p>
            <a:r>
              <a:rPr lang="en-US" dirty="0"/>
              <a:t>Summarize the way Jesus says the Pharisees will respond to God’s messengers. </a:t>
            </a:r>
          </a:p>
          <a:p>
            <a:pPr lvl="1"/>
            <a:r>
              <a:rPr lang="en-US" dirty="0"/>
              <a:t>They will kill some and cruelly mistreat others, driving them out of their cities. </a:t>
            </a:r>
          </a:p>
          <a:p>
            <a:pPr lvl="1"/>
            <a:endParaRPr lang="en-US" dirty="0"/>
          </a:p>
          <a:p>
            <a:pPr lvl="1"/>
            <a:endParaRPr lang="en-US" dirty="0"/>
          </a:p>
          <a:p>
            <a:pPr lvl="1"/>
            <a:endParaRPr lang="en-US" dirty="0"/>
          </a:p>
          <a:p>
            <a:pPr lvl="1"/>
            <a:endParaRPr lang="en-US" dirty="0"/>
          </a:p>
          <a:p>
            <a:pPr lvl="1"/>
            <a:endParaRPr lang="en-US" dirty="0"/>
          </a:p>
        </p:txBody>
      </p:sp>
    </p:spTree>
    <p:extLst>
      <p:ext uri="{BB962C8B-B14F-4D97-AF65-F5344CB8AC3E}">
        <p14:creationId xmlns:p14="http://schemas.microsoft.com/office/powerpoint/2010/main" val="42503784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A2F4BB-4CAE-C3AC-536B-7F53B101701E}"/>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9A589DE5-1BA4-ED61-652F-B670CEE04FE5}"/>
              </a:ext>
            </a:extLst>
          </p:cNvPr>
          <p:cNvSpPr>
            <a:spLocks noGrp="1"/>
          </p:cNvSpPr>
          <p:nvPr>
            <p:ph idx="1"/>
          </p:nvPr>
        </p:nvSpPr>
        <p:spPr/>
        <p:txBody>
          <a:bodyPr>
            <a:normAutofit/>
          </a:bodyPr>
          <a:lstStyle/>
          <a:p>
            <a:r>
              <a:rPr lang="en-US" dirty="0"/>
              <a:t>What are some benefits of remembering and honoring Christians of the past? </a:t>
            </a:r>
            <a:br>
              <a:rPr lang="en-US" dirty="0"/>
            </a:br>
            <a:br>
              <a:rPr lang="en-US" dirty="0"/>
            </a:br>
            <a:r>
              <a:rPr lang="en-US" dirty="0"/>
              <a:t>What are some dangers? Is there a good balance?</a:t>
            </a:r>
          </a:p>
        </p:txBody>
      </p:sp>
    </p:spTree>
    <p:extLst>
      <p:ext uri="{BB962C8B-B14F-4D97-AF65-F5344CB8AC3E}">
        <p14:creationId xmlns:p14="http://schemas.microsoft.com/office/powerpoint/2010/main" val="215799435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C2E7AA-0408-D5E4-A082-1CB24BAF862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04C963C-6C38-081F-D334-94682FA26CB6}"/>
              </a:ext>
            </a:extLst>
          </p:cNvPr>
          <p:cNvSpPr>
            <a:spLocks noGrp="1"/>
          </p:cNvSpPr>
          <p:nvPr>
            <p:ph type="title"/>
          </p:nvPr>
        </p:nvSpPr>
        <p:spPr/>
        <p:txBody>
          <a:bodyPr/>
          <a:lstStyle/>
          <a:p>
            <a:r>
              <a:rPr lang="en-US" dirty="0"/>
              <a:t>The Wars </a:t>
            </a:r>
            <a:br>
              <a:rPr lang="en-US" dirty="0"/>
            </a:br>
            <a:r>
              <a:rPr lang="en-US" dirty="0"/>
              <a:t>of Religion</a:t>
            </a:r>
          </a:p>
        </p:txBody>
      </p:sp>
    </p:spTree>
    <p:extLst>
      <p:ext uri="{BB962C8B-B14F-4D97-AF65-F5344CB8AC3E}">
        <p14:creationId xmlns:p14="http://schemas.microsoft.com/office/powerpoint/2010/main" val="25694979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3E6194-90CF-EDE2-2AA9-46F2BB6C48DC}"/>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81EC29B1-24CB-BCD5-8ACE-81D2686104CD}"/>
              </a:ext>
            </a:extLst>
          </p:cNvPr>
          <p:cNvSpPr>
            <a:spLocks noGrp="1"/>
          </p:cNvSpPr>
          <p:nvPr>
            <p:ph idx="1"/>
          </p:nvPr>
        </p:nvSpPr>
        <p:spPr/>
        <p:txBody>
          <a:bodyPr>
            <a:normAutofit/>
          </a:bodyPr>
          <a:lstStyle/>
          <a:p>
            <a:r>
              <a:rPr lang="en-US" dirty="0"/>
              <a:t>How would you defend the idea of freedom of religion?</a:t>
            </a:r>
          </a:p>
        </p:txBody>
      </p:sp>
    </p:spTree>
    <p:extLst>
      <p:ext uri="{BB962C8B-B14F-4D97-AF65-F5344CB8AC3E}">
        <p14:creationId xmlns:p14="http://schemas.microsoft.com/office/powerpoint/2010/main" val="3202681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8FD3C4-EB94-01B2-C7AB-BEC0152766A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47755AF-AF0B-65BF-0740-4014084A114F}"/>
              </a:ext>
            </a:extLst>
          </p:cNvPr>
          <p:cNvSpPr>
            <a:spLocks noGrp="1"/>
          </p:cNvSpPr>
          <p:nvPr>
            <p:ph type="title"/>
          </p:nvPr>
        </p:nvSpPr>
        <p:spPr/>
        <p:txBody>
          <a:bodyPr/>
          <a:lstStyle/>
          <a:p>
            <a:r>
              <a:rPr lang="en-US" dirty="0"/>
              <a:t>No Peace Apart from Christ</a:t>
            </a:r>
          </a:p>
        </p:txBody>
      </p:sp>
    </p:spTree>
    <p:extLst>
      <p:ext uri="{BB962C8B-B14F-4D97-AF65-F5344CB8AC3E}">
        <p14:creationId xmlns:p14="http://schemas.microsoft.com/office/powerpoint/2010/main" val="24745327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FA8C1-333B-BBA5-95E6-DC699942E8C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8AB9C6E-05AF-828D-7880-4E46D313E131}"/>
              </a:ext>
            </a:extLst>
          </p:cNvPr>
          <p:cNvSpPr>
            <a:spLocks noGrp="1"/>
          </p:cNvSpPr>
          <p:nvPr>
            <p:ph type="title"/>
          </p:nvPr>
        </p:nvSpPr>
        <p:spPr/>
        <p:txBody>
          <a:bodyPr/>
          <a:lstStyle/>
          <a:p>
            <a:r>
              <a:rPr lang="en-US" dirty="0"/>
              <a:t>Matthew 23:37–39</a:t>
            </a:r>
          </a:p>
        </p:txBody>
      </p:sp>
      <p:sp>
        <p:nvSpPr>
          <p:cNvPr id="4" name="Content Placeholder 3">
            <a:extLst>
              <a:ext uri="{FF2B5EF4-FFF2-40B4-BE49-F238E27FC236}">
                <a16:creationId xmlns:a16="http://schemas.microsoft.com/office/drawing/2014/main" id="{7AD065A6-B91C-3ACC-D422-7E1429BA554A}"/>
              </a:ext>
            </a:extLst>
          </p:cNvPr>
          <p:cNvSpPr>
            <a:spLocks noGrp="1"/>
          </p:cNvSpPr>
          <p:nvPr>
            <p:ph sz="quarter" idx="10"/>
          </p:nvPr>
        </p:nvSpPr>
        <p:spPr/>
        <p:txBody>
          <a:bodyPr>
            <a:normAutofit/>
          </a:bodyPr>
          <a:lstStyle/>
          <a:p>
            <a:r>
              <a:rPr lang="en-US" dirty="0"/>
              <a:t>Who is the only person who offers true peace? </a:t>
            </a:r>
          </a:p>
          <a:p>
            <a:pPr lvl="1"/>
            <a:r>
              <a:rPr lang="en-US" dirty="0"/>
              <a:t>Jesus</a:t>
            </a:r>
          </a:p>
          <a:p>
            <a:pPr lvl="1"/>
            <a:endParaRPr lang="en-US" dirty="0"/>
          </a:p>
          <a:p>
            <a:pPr lvl="1"/>
            <a:endParaRPr lang="en-US" dirty="0"/>
          </a:p>
          <a:p>
            <a:pPr lvl="1"/>
            <a:endParaRPr lang="en-US" dirty="0"/>
          </a:p>
          <a:p>
            <a:pPr lvl="1"/>
            <a:endParaRPr lang="en-US" dirty="0"/>
          </a:p>
          <a:p>
            <a:pPr lvl="1"/>
            <a:endParaRPr lang="en-US" dirty="0"/>
          </a:p>
        </p:txBody>
      </p:sp>
    </p:spTree>
    <p:extLst>
      <p:ext uri="{BB962C8B-B14F-4D97-AF65-F5344CB8AC3E}">
        <p14:creationId xmlns:p14="http://schemas.microsoft.com/office/powerpoint/2010/main" val="7988055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38D468-EA11-0830-D25B-1632B3109BB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398D11D-1144-761C-9225-E067AA22D952}"/>
              </a:ext>
            </a:extLst>
          </p:cNvPr>
          <p:cNvSpPr>
            <a:spLocks noGrp="1"/>
          </p:cNvSpPr>
          <p:nvPr>
            <p:ph type="title"/>
          </p:nvPr>
        </p:nvSpPr>
        <p:spPr/>
        <p:txBody>
          <a:bodyPr/>
          <a:lstStyle/>
          <a:p>
            <a:r>
              <a:rPr lang="en-US" dirty="0"/>
              <a:t>Matthew 23:37–39</a:t>
            </a:r>
          </a:p>
        </p:txBody>
      </p:sp>
      <p:sp>
        <p:nvSpPr>
          <p:cNvPr id="4" name="Content Placeholder 3">
            <a:extLst>
              <a:ext uri="{FF2B5EF4-FFF2-40B4-BE49-F238E27FC236}">
                <a16:creationId xmlns:a16="http://schemas.microsoft.com/office/drawing/2014/main" id="{EC57CD6F-244D-55C2-3A7A-6CE288AA5263}"/>
              </a:ext>
            </a:extLst>
          </p:cNvPr>
          <p:cNvSpPr>
            <a:spLocks noGrp="1"/>
          </p:cNvSpPr>
          <p:nvPr>
            <p:ph sz="quarter" idx="10"/>
          </p:nvPr>
        </p:nvSpPr>
        <p:spPr/>
        <p:txBody>
          <a:bodyPr>
            <a:normAutofit/>
          </a:bodyPr>
          <a:lstStyle/>
          <a:p>
            <a:r>
              <a:rPr lang="en-US" dirty="0"/>
              <a:t>What happens to those who refuse Jesus’ peace (vv. 38–39)? </a:t>
            </a:r>
          </a:p>
          <a:p>
            <a:pPr lvl="1"/>
            <a:r>
              <a:rPr lang="en-US" dirty="0"/>
              <a:t>They are left desolate and separated from Christ.</a:t>
            </a:r>
          </a:p>
          <a:p>
            <a:pPr lvl="1"/>
            <a:endParaRPr lang="en-US" dirty="0"/>
          </a:p>
          <a:p>
            <a:pPr lvl="1"/>
            <a:endParaRPr lang="en-US" dirty="0"/>
          </a:p>
          <a:p>
            <a:pPr lvl="1"/>
            <a:endParaRPr lang="en-US" dirty="0"/>
          </a:p>
          <a:p>
            <a:pPr lvl="1"/>
            <a:endParaRPr lang="en-US" dirty="0"/>
          </a:p>
          <a:p>
            <a:pPr lvl="1"/>
            <a:endParaRPr lang="en-US" dirty="0"/>
          </a:p>
        </p:txBody>
      </p:sp>
    </p:spTree>
    <p:extLst>
      <p:ext uri="{BB962C8B-B14F-4D97-AF65-F5344CB8AC3E}">
        <p14:creationId xmlns:p14="http://schemas.microsoft.com/office/powerpoint/2010/main" val="31063114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EC9648-8231-4B21-5EF1-FD2C28ABEF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12501D-3FF9-8749-55CF-5838F13AAB13}"/>
              </a:ext>
            </a:extLst>
          </p:cNvPr>
          <p:cNvSpPr>
            <a:spLocks noGrp="1"/>
          </p:cNvSpPr>
          <p:nvPr>
            <p:ph type="title"/>
          </p:nvPr>
        </p:nvSpPr>
        <p:spPr/>
        <p:txBody>
          <a:bodyPr/>
          <a:lstStyle/>
          <a:p>
            <a:r>
              <a:rPr lang="en-US" sz="5400" dirty="0"/>
              <a:t>The Council of Trent</a:t>
            </a:r>
          </a:p>
        </p:txBody>
      </p:sp>
      <p:sp>
        <p:nvSpPr>
          <p:cNvPr id="3" name="Text Placeholder 2">
            <a:extLst>
              <a:ext uri="{FF2B5EF4-FFF2-40B4-BE49-F238E27FC236}">
                <a16:creationId xmlns:a16="http://schemas.microsoft.com/office/drawing/2014/main" id="{4685B672-A9F6-6EB3-13C5-8E220C1398DB}"/>
              </a:ext>
            </a:extLst>
          </p:cNvPr>
          <p:cNvSpPr>
            <a:spLocks noGrp="1"/>
          </p:cNvSpPr>
          <p:nvPr>
            <p:ph type="body" sz="quarter" idx="10"/>
          </p:nvPr>
        </p:nvSpPr>
        <p:spPr/>
        <p:txBody>
          <a:bodyPr/>
          <a:lstStyle/>
          <a:p>
            <a:r>
              <a:rPr lang="en-US" dirty="0"/>
              <a:t>Further Reading:</a:t>
            </a:r>
          </a:p>
        </p:txBody>
      </p:sp>
    </p:spTree>
    <p:extLst>
      <p:ext uri="{BB962C8B-B14F-4D97-AF65-F5344CB8AC3E}">
        <p14:creationId xmlns:p14="http://schemas.microsoft.com/office/powerpoint/2010/main" val="36704327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0AB822-4F5D-D679-FCE6-E788165732D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FA53D3C-8740-ADAA-9511-B02B05A79D1D}"/>
              </a:ext>
            </a:extLst>
          </p:cNvPr>
          <p:cNvSpPr>
            <a:spLocks noGrp="1"/>
          </p:cNvSpPr>
          <p:nvPr>
            <p:ph type="title"/>
          </p:nvPr>
        </p:nvSpPr>
        <p:spPr/>
        <p:txBody>
          <a:bodyPr/>
          <a:lstStyle/>
          <a:p>
            <a:r>
              <a:rPr lang="en-US" dirty="0"/>
              <a:t>What does this verse say about our salvation or justification?</a:t>
            </a:r>
          </a:p>
        </p:txBody>
      </p:sp>
      <p:sp>
        <p:nvSpPr>
          <p:cNvPr id="4" name="Content Placeholder 3">
            <a:extLst>
              <a:ext uri="{FF2B5EF4-FFF2-40B4-BE49-F238E27FC236}">
                <a16:creationId xmlns:a16="http://schemas.microsoft.com/office/drawing/2014/main" id="{1CAC2FDC-C27C-E603-547A-E43671D82C34}"/>
              </a:ext>
            </a:extLst>
          </p:cNvPr>
          <p:cNvSpPr>
            <a:spLocks noGrp="1"/>
          </p:cNvSpPr>
          <p:nvPr>
            <p:ph sz="quarter" idx="10"/>
          </p:nvPr>
        </p:nvSpPr>
        <p:spPr>
          <a:xfrm>
            <a:off x="1143000" y="1276350"/>
            <a:ext cx="7239000" cy="3505200"/>
          </a:xfrm>
        </p:spPr>
        <p:txBody>
          <a:bodyPr/>
          <a:lstStyle/>
          <a:p>
            <a:r>
              <a:rPr lang="en-US" dirty="0"/>
              <a:t>Romans 3:20</a:t>
            </a:r>
          </a:p>
          <a:p>
            <a:pPr lvl="1"/>
            <a:r>
              <a:rPr lang="en-US" dirty="0"/>
              <a:t>No one is justified or declared righteous by the works of the Law. </a:t>
            </a:r>
          </a:p>
          <a:p>
            <a:pPr lvl="1"/>
            <a:endParaRPr lang="en-US" dirty="0"/>
          </a:p>
        </p:txBody>
      </p:sp>
    </p:spTree>
    <p:extLst>
      <p:ext uri="{BB962C8B-B14F-4D97-AF65-F5344CB8AC3E}">
        <p14:creationId xmlns:p14="http://schemas.microsoft.com/office/powerpoint/2010/main" val="41566584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253EF2-B9AB-193C-CF57-9C98D834CAE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6EE01CB-B72C-C8F8-1B79-E26FCC5D349F}"/>
              </a:ext>
            </a:extLst>
          </p:cNvPr>
          <p:cNvSpPr>
            <a:spLocks noGrp="1"/>
          </p:cNvSpPr>
          <p:nvPr>
            <p:ph type="title"/>
          </p:nvPr>
        </p:nvSpPr>
        <p:spPr/>
        <p:txBody>
          <a:bodyPr/>
          <a:lstStyle/>
          <a:p>
            <a:r>
              <a:rPr lang="en-US" dirty="0"/>
              <a:t>The Council of Trent</a:t>
            </a:r>
          </a:p>
        </p:txBody>
      </p:sp>
      <p:sp>
        <p:nvSpPr>
          <p:cNvPr id="4" name="Content Placeholder 3">
            <a:extLst>
              <a:ext uri="{FF2B5EF4-FFF2-40B4-BE49-F238E27FC236}">
                <a16:creationId xmlns:a16="http://schemas.microsoft.com/office/drawing/2014/main" id="{8227C9D2-D37D-77E3-8358-C34B27B4082F}"/>
              </a:ext>
            </a:extLst>
          </p:cNvPr>
          <p:cNvSpPr>
            <a:spLocks noGrp="1"/>
          </p:cNvSpPr>
          <p:nvPr>
            <p:ph sz="quarter" idx="10"/>
          </p:nvPr>
        </p:nvSpPr>
        <p:spPr/>
        <p:txBody>
          <a:bodyPr>
            <a:normAutofit fontScale="92500"/>
          </a:bodyPr>
          <a:lstStyle/>
          <a:p>
            <a:r>
              <a:rPr lang="en-US" dirty="0"/>
              <a:t>What could be a potential danger of accepting noncanonical books for Christian teaching? </a:t>
            </a:r>
          </a:p>
          <a:p>
            <a:pPr lvl="1"/>
            <a:r>
              <a:rPr lang="en-US" dirty="0"/>
              <a:t>Possibilities include the danger </a:t>
            </a:r>
            <a:br>
              <a:rPr lang="en-US" dirty="0"/>
            </a:br>
            <a:r>
              <a:rPr lang="en-US" dirty="0"/>
              <a:t>of accepting false teaching or requiring practices that God never intended to be normative. </a:t>
            </a:r>
          </a:p>
          <a:p>
            <a:pPr lvl="1"/>
            <a:endParaRPr lang="en-US" dirty="0"/>
          </a:p>
          <a:p>
            <a:pPr lvl="1"/>
            <a:endParaRPr lang="en-US" dirty="0"/>
          </a:p>
          <a:p>
            <a:pPr lvl="1"/>
            <a:endParaRPr lang="en-US" dirty="0"/>
          </a:p>
          <a:p>
            <a:pPr lvl="1"/>
            <a:endParaRPr lang="en-US" dirty="0"/>
          </a:p>
        </p:txBody>
      </p:sp>
    </p:spTree>
    <p:extLst>
      <p:ext uri="{BB962C8B-B14F-4D97-AF65-F5344CB8AC3E}">
        <p14:creationId xmlns:p14="http://schemas.microsoft.com/office/powerpoint/2010/main" val="134925345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2A2A96-5CE9-9739-2640-B12E096000D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C407CEC-905A-F3E9-8F24-B9149B89A56F}"/>
              </a:ext>
            </a:extLst>
          </p:cNvPr>
          <p:cNvSpPr>
            <a:spLocks noGrp="1"/>
          </p:cNvSpPr>
          <p:nvPr>
            <p:ph type="title"/>
          </p:nvPr>
        </p:nvSpPr>
        <p:spPr/>
        <p:txBody>
          <a:bodyPr/>
          <a:lstStyle/>
          <a:p>
            <a:r>
              <a:rPr lang="en-US" dirty="0"/>
              <a:t>The Council of Trent</a:t>
            </a:r>
          </a:p>
        </p:txBody>
      </p:sp>
      <p:sp>
        <p:nvSpPr>
          <p:cNvPr id="4" name="Content Placeholder 3">
            <a:extLst>
              <a:ext uri="{FF2B5EF4-FFF2-40B4-BE49-F238E27FC236}">
                <a16:creationId xmlns:a16="http://schemas.microsoft.com/office/drawing/2014/main" id="{A6DB6E8C-7538-D9FE-2DD7-20AB5CF65251}"/>
              </a:ext>
            </a:extLst>
          </p:cNvPr>
          <p:cNvSpPr>
            <a:spLocks noGrp="1"/>
          </p:cNvSpPr>
          <p:nvPr>
            <p:ph sz="quarter" idx="10"/>
          </p:nvPr>
        </p:nvSpPr>
        <p:spPr>
          <a:xfrm>
            <a:off x="1143000" y="1276350"/>
            <a:ext cx="6934200" cy="3505200"/>
          </a:xfrm>
        </p:spPr>
        <p:txBody>
          <a:bodyPr>
            <a:normAutofit/>
          </a:bodyPr>
          <a:lstStyle/>
          <a:p>
            <a:r>
              <a:rPr lang="en-US" dirty="0"/>
              <a:t>In your own words, how would you contrast salvation that comes through works as opposed to salvation that comes through faith?</a:t>
            </a:r>
          </a:p>
          <a:p>
            <a:pPr lvl="1"/>
            <a:endParaRPr lang="en-US" dirty="0"/>
          </a:p>
          <a:p>
            <a:pPr lvl="1"/>
            <a:endParaRPr lang="en-US" dirty="0"/>
          </a:p>
          <a:p>
            <a:pPr lvl="1"/>
            <a:endParaRPr lang="en-US" dirty="0"/>
          </a:p>
        </p:txBody>
      </p:sp>
    </p:spTree>
    <p:extLst>
      <p:ext uri="{BB962C8B-B14F-4D97-AF65-F5344CB8AC3E}">
        <p14:creationId xmlns:p14="http://schemas.microsoft.com/office/powerpoint/2010/main" val="346175164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96B94C-FB4B-3572-AA13-81D75CAB64C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CB4319F-0E95-AD5C-E001-BC066E0FBD25}"/>
              </a:ext>
            </a:extLst>
          </p:cNvPr>
          <p:cNvSpPr>
            <a:spLocks noGrp="1"/>
          </p:cNvSpPr>
          <p:nvPr>
            <p:ph type="title"/>
          </p:nvPr>
        </p:nvSpPr>
        <p:spPr/>
        <p:txBody>
          <a:bodyPr/>
          <a:lstStyle/>
          <a:p>
            <a:r>
              <a:rPr lang="en-US" dirty="0"/>
              <a:t>The Council of Trent</a:t>
            </a:r>
          </a:p>
        </p:txBody>
      </p:sp>
      <p:sp>
        <p:nvSpPr>
          <p:cNvPr id="4" name="Content Placeholder 3">
            <a:extLst>
              <a:ext uri="{FF2B5EF4-FFF2-40B4-BE49-F238E27FC236}">
                <a16:creationId xmlns:a16="http://schemas.microsoft.com/office/drawing/2014/main" id="{C3DF4DC0-402E-9E54-0A8A-4ADA42DC9C90}"/>
              </a:ext>
            </a:extLst>
          </p:cNvPr>
          <p:cNvSpPr>
            <a:spLocks noGrp="1"/>
          </p:cNvSpPr>
          <p:nvPr>
            <p:ph sz="quarter" idx="10"/>
          </p:nvPr>
        </p:nvSpPr>
        <p:spPr>
          <a:xfrm>
            <a:off x="1143000" y="1276350"/>
            <a:ext cx="6858000" cy="3505200"/>
          </a:xfrm>
        </p:spPr>
        <p:txBody>
          <a:bodyPr>
            <a:normAutofit fontScale="85000" lnSpcReduction="10000"/>
          </a:bodyPr>
          <a:lstStyle/>
          <a:p>
            <a:r>
              <a:rPr lang="en-US" spc="-30" dirty="0"/>
              <a:t>How does Trent’s prohibition against drinking the cup contradict Jesus’ teaching found in Scripture (1 Cor. 11:23–28)?</a:t>
            </a:r>
          </a:p>
          <a:p>
            <a:pPr lvl="1"/>
            <a:r>
              <a:rPr lang="en-US" dirty="0"/>
              <a:t>The passage in 1 Corinthians 11 indicates that Jesus was setting a precedent for all believers to follow. That precedent involved both eating the bread and drinking the cup. </a:t>
            </a:r>
          </a:p>
          <a:p>
            <a:pPr lvl="1"/>
            <a:endParaRPr lang="en-US" dirty="0"/>
          </a:p>
          <a:p>
            <a:pPr lvl="1"/>
            <a:endParaRPr lang="en-US" dirty="0"/>
          </a:p>
          <a:p>
            <a:pPr lvl="1"/>
            <a:endParaRPr lang="en-US" dirty="0"/>
          </a:p>
          <a:p>
            <a:pPr lvl="1"/>
            <a:endParaRPr lang="en-US" dirty="0"/>
          </a:p>
          <a:p>
            <a:pPr lvl="1"/>
            <a:endParaRPr lang="en-US" dirty="0"/>
          </a:p>
        </p:txBody>
      </p:sp>
    </p:spTree>
    <p:extLst>
      <p:ext uri="{BB962C8B-B14F-4D97-AF65-F5344CB8AC3E}">
        <p14:creationId xmlns:p14="http://schemas.microsoft.com/office/powerpoint/2010/main" val="39309176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705565-5FA1-8B56-B88E-0F166E0E4909}"/>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193E734B-BDDB-886C-37E2-E7C38DE76482}"/>
              </a:ext>
            </a:extLst>
          </p:cNvPr>
          <p:cNvSpPr>
            <a:spLocks noGrp="1"/>
          </p:cNvSpPr>
          <p:nvPr>
            <p:ph idx="1"/>
          </p:nvPr>
        </p:nvSpPr>
        <p:spPr/>
        <p:txBody>
          <a:bodyPr>
            <a:normAutofit/>
          </a:bodyPr>
          <a:lstStyle/>
          <a:p>
            <a:r>
              <a:rPr lang="en-US" dirty="0"/>
              <a:t>Which of these decrees do you think is the most dangerous or harmful? </a:t>
            </a:r>
          </a:p>
        </p:txBody>
      </p:sp>
    </p:spTree>
    <p:extLst>
      <p:ext uri="{BB962C8B-B14F-4D97-AF65-F5344CB8AC3E}">
        <p14:creationId xmlns:p14="http://schemas.microsoft.com/office/powerpoint/2010/main" val="30197891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AAC10F-5F8C-AA76-3DB6-7EE9CB1BB18A}"/>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39760582-F118-4147-9E16-B779FAB77201}"/>
              </a:ext>
            </a:extLst>
          </p:cNvPr>
          <p:cNvSpPr>
            <a:spLocks noGrp="1"/>
          </p:cNvSpPr>
          <p:nvPr>
            <p:ph idx="1"/>
          </p:nvPr>
        </p:nvSpPr>
        <p:spPr/>
        <p:txBody>
          <a:bodyPr>
            <a:normAutofit/>
          </a:bodyPr>
          <a:lstStyle/>
          <a:p>
            <a:r>
              <a:rPr lang="en-US" dirty="0"/>
              <a:t>Have you ever heard of any </a:t>
            </a:r>
            <a:br>
              <a:rPr lang="en-US" dirty="0"/>
            </a:br>
            <a:r>
              <a:rPr lang="en-US" dirty="0"/>
              <a:t>of the noncanonical books mentioned in this section?</a:t>
            </a:r>
          </a:p>
        </p:txBody>
      </p:sp>
    </p:spTree>
    <p:extLst>
      <p:ext uri="{BB962C8B-B14F-4D97-AF65-F5344CB8AC3E}">
        <p14:creationId xmlns:p14="http://schemas.microsoft.com/office/powerpoint/2010/main" val="19452179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858FB-8C4A-5B67-F141-3F591DF0E8D8}"/>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2AC6C12C-2AA4-5C01-3533-0BF197B8646E}"/>
              </a:ext>
            </a:extLst>
          </p:cNvPr>
          <p:cNvSpPr>
            <a:spLocks noGrp="1"/>
          </p:cNvSpPr>
          <p:nvPr>
            <p:ph idx="1"/>
          </p:nvPr>
        </p:nvSpPr>
        <p:spPr/>
        <p:txBody>
          <a:bodyPr>
            <a:normAutofit/>
          </a:bodyPr>
          <a:lstStyle/>
          <a:p>
            <a:r>
              <a:rPr lang="en-US" dirty="0"/>
              <a:t>Were you able to identify all the canonical books, even though some were spelled differently than we are used to seeing them today? </a:t>
            </a:r>
          </a:p>
        </p:txBody>
      </p:sp>
    </p:spTree>
    <p:extLst>
      <p:ext uri="{BB962C8B-B14F-4D97-AF65-F5344CB8AC3E}">
        <p14:creationId xmlns:p14="http://schemas.microsoft.com/office/powerpoint/2010/main" val="31737189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740273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455572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A3AFF7-1741-4122-9BB6-8B34FE364A4C}"/>
              </a:ext>
            </a:extLst>
          </p:cNvPr>
          <p:cNvSpPr>
            <a:spLocks noGrp="1"/>
          </p:cNvSpPr>
          <p:nvPr>
            <p:ph type="ctrTitle"/>
          </p:nvPr>
        </p:nvSpPr>
        <p:spPr/>
        <p:txBody>
          <a:bodyPr/>
          <a:lstStyle/>
          <a:p>
            <a:r>
              <a:rPr lang="en-US" sz="6600" dirty="0"/>
              <a:t>Conflicts and</a:t>
            </a:r>
            <a:br>
              <a:rPr lang="en-US" sz="6600" dirty="0"/>
            </a:br>
            <a:r>
              <a:rPr lang="en-US" sz="6600" dirty="0"/>
              <a:t>Different Paths</a:t>
            </a:r>
          </a:p>
        </p:txBody>
      </p:sp>
      <p:sp>
        <p:nvSpPr>
          <p:cNvPr id="3" name="Subtitle 2">
            <a:extLst>
              <a:ext uri="{FF2B5EF4-FFF2-40B4-BE49-F238E27FC236}">
                <a16:creationId xmlns:a16="http://schemas.microsoft.com/office/drawing/2014/main" id="{BCF8F550-7590-4843-A85F-CB8261DDE27F}"/>
              </a:ext>
            </a:extLst>
          </p:cNvPr>
          <p:cNvSpPr>
            <a:spLocks noGrp="1"/>
          </p:cNvSpPr>
          <p:nvPr>
            <p:ph type="subTitle" idx="1"/>
          </p:nvPr>
        </p:nvSpPr>
        <p:spPr/>
        <p:txBody>
          <a:bodyPr/>
          <a:lstStyle/>
          <a:p>
            <a:r>
              <a:rPr lang="en-US" dirty="0"/>
              <a:t>CHAPTER 5</a:t>
            </a:r>
          </a:p>
        </p:txBody>
      </p:sp>
    </p:spTree>
    <p:extLst>
      <p:ext uri="{BB962C8B-B14F-4D97-AF65-F5344CB8AC3E}">
        <p14:creationId xmlns:p14="http://schemas.microsoft.com/office/powerpoint/2010/main" val="39518589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EC89E0E7-7955-4507-8E23-D1CC6529622F}"/>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a:stretch/>
        </p:blipFill>
        <p:spPr>
          <a:xfrm>
            <a:off x="1690227" y="502920"/>
            <a:ext cx="5763546" cy="8586438"/>
          </a:xfrm>
          <a:prstGeom prst="rect">
            <a:avLst/>
          </a:prstGeom>
        </p:spPr>
      </p:pic>
    </p:spTree>
    <p:extLst>
      <p:ext uri="{BB962C8B-B14F-4D97-AF65-F5344CB8AC3E}">
        <p14:creationId xmlns:p14="http://schemas.microsoft.com/office/powerpoint/2010/main" val="36587343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0 2.59259E-6 L 0 -0.86204 " pathEditMode="relative" rAng="0" ptsTypes="AA">
                                      <p:cBhvr>
                                        <p:cTn id="6" dur="5000" fill="hold"/>
                                        <p:tgtEl>
                                          <p:spTgt spid="11"/>
                                        </p:tgtEl>
                                        <p:attrNameLst>
                                          <p:attrName>ppt_x</p:attrName>
                                          <p:attrName>ppt_y</p:attrName>
                                        </p:attrNameLst>
                                      </p:cBhvr>
                                      <p:rCtr x="0" y="-431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0E34B1-AE00-146B-4E37-9EA81D61799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1652DB9-D9C8-6FB9-BDC8-9B1E1B217DFE}"/>
              </a:ext>
            </a:extLst>
          </p:cNvPr>
          <p:cNvSpPr>
            <a:spLocks noGrp="1"/>
          </p:cNvSpPr>
          <p:nvPr>
            <p:ph type="title"/>
          </p:nvPr>
        </p:nvSpPr>
        <p:spPr/>
        <p:txBody>
          <a:bodyPr/>
          <a:lstStyle/>
          <a:p>
            <a:r>
              <a:rPr lang="en-US" dirty="0"/>
              <a:t>What does this verse say about our salvation or justification?</a:t>
            </a:r>
          </a:p>
        </p:txBody>
      </p:sp>
      <p:sp>
        <p:nvSpPr>
          <p:cNvPr id="4" name="Content Placeholder 3">
            <a:extLst>
              <a:ext uri="{FF2B5EF4-FFF2-40B4-BE49-F238E27FC236}">
                <a16:creationId xmlns:a16="http://schemas.microsoft.com/office/drawing/2014/main" id="{757BF8CE-80C6-67CF-CC00-193238F74A39}"/>
              </a:ext>
            </a:extLst>
          </p:cNvPr>
          <p:cNvSpPr>
            <a:spLocks noGrp="1"/>
          </p:cNvSpPr>
          <p:nvPr>
            <p:ph sz="quarter" idx="10"/>
          </p:nvPr>
        </p:nvSpPr>
        <p:spPr>
          <a:xfrm>
            <a:off x="1143000" y="1276350"/>
            <a:ext cx="6781800" cy="3505200"/>
          </a:xfrm>
        </p:spPr>
        <p:txBody>
          <a:bodyPr/>
          <a:lstStyle/>
          <a:p>
            <a:r>
              <a:rPr lang="en-US" dirty="0"/>
              <a:t>Romans 3:27–28</a:t>
            </a:r>
          </a:p>
          <a:p>
            <a:pPr lvl="1"/>
            <a:r>
              <a:rPr lang="en-US" dirty="0"/>
              <a:t>A person is justified by faith apart from the works of the Law.</a:t>
            </a:r>
          </a:p>
          <a:p>
            <a:pPr lvl="1"/>
            <a:endParaRPr lang="en-US" dirty="0"/>
          </a:p>
        </p:txBody>
      </p:sp>
    </p:spTree>
    <p:extLst>
      <p:ext uri="{BB962C8B-B14F-4D97-AF65-F5344CB8AC3E}">
        <p14:creationId xmlns:p14="http://schemas.microsoft.com/office/powerpoint/2010/main" val="37349338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4FC0C4-0B1F-9216-7DAA-4F2C504BE94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E215745-1B21-8D4E-E09A-472C77C5FB1C}"/>
              </a:ext>
            </a:extLst>
          </p:cNvPr>
          <p:cNvSpPr>
            <a:spLocks noGrp="1"/>
          </p:cNvSpPr>
          <p:nvPr>
            <p:ph type="title"/>
          </p:nvPr>
        </p:nvSpPr>
        <p:spPr/>
        <p:txBody>
          <a:bodyPr/>
          <a:lstStyle/>
          <a:p>
            <a:r>
              <a:rPr lang="en-US" dirty="0"/>
              <a:t>Differences and Conflicts</a:t>
            </a:r>
          </a:p>
        </p:txBody>
      </p:sp>
      <p:sp>
        <p:nvSpPr>
          <p:cNvPr id="4" name="Text Placeholder 3">
            <a:extLst>
              <a:ext uri="{FF2B5EF4-FFF2-40B4-BE49-F238E27FC236}">
                <a16:creationId xmlns:a16="http://schemas.microsoft.com/office/drawing/2014/main" id="{CE2EC5EA-5AEA-E6A2-3267-AD7EA1559CEB}"/>
              </a:ext>
            </a:extLst>
          </p:cNvPr>
          <p:cNvSpPr>
            <a:spLocks noGrp="1"/>
          </p:cNvSpPr>
          <p:nvPr>
            <p:ph type="body" sz="quarter" idx="10"/>
          </p:nvPr>
        </p:nvSpPr>
        <p:spPr/>
        <p:txBody>
          <a:bodyPr/>
          <a:lstStyle/>
          <a:p>
            <a:r>
              <a:rPr lang="en-US" dirty="0"/>
              <a:t>Introduction:</a:t>
            </a:r>
          </a:p>
        </p:txBody>
      </p:sp>
    </p:spTree>
    <p:extLst>
      <p:ext uri="{BB962C8B-B14F-4D97-AF65-F5344CB8AC3E}">
        <p14:creationId xmlns:p14="http://schemas.microsoft.com/office/powerpoint/2010/main" val="15497486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24776C-58AD-E417-B8DB-991A62E8CB4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8081BBB-2F72-E629-0646-3C5EC4AF4FAE}"/>
              </a:ext>
            </a:extLst>
          </p:cNvPr>
          <p:cNvSpPr>
            <a:spLocks noGrp="1"/>
          </p:cNvSpPr>
          <p:nvPr>
            <p:ph type="title"/>
          </p:nvPr>
        </p:nvSpPr>
        <p:spPr/>
        <p:txBody>
          <a:bodyPr/>
          <a:lstStyle/>
          <a:p>
            <a:r>
              <a:rPr lang="en-US" dirty="0"/>
              <a:t>Coming to Grips with Christian Diversity</a:t>
            </a:r>
          </a:p>
        </p:txBody>
      </p:sp>
    </p:spTree>
    <p:extLst>
      <p:ext uri="{BB962C8B-B14F-4D97-AF65-F5344CB8AC3E}">
        <p14:creationId xmlns:p14="http://schemas.microsoft.com/office/powerpoint/2010/main" val="201692022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4011F7-5591-4F7E-7774-71FA6CAB089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99D93E3-9B05-9242-D652-9FD3C40FC5BD}"/>
              </a:ext>
            </a:extLst>
          </p:cNvPr>
          <p:cNvSpPr>
            <a:spLocks noGrp="1"/>
          </p:cNvSpPr>
          <p:nvPr>
            <p:ph type="title"/>
          </p:nvPr>
        </p:nvSpPr>
        <p:spPr/>
        <p:txBody>
          <a:bodyPr/>
          <a:lstStyle/>
          <a:p>
            <a:r>
              <a:rPr lang="en-US" dirty="0"/>
              <a:t>Ephesians 4:11–16</a:t>
            </a:r>
          </a:p>
        </p:txBody>
      </p:sp>
      <p:sp>
        <p:nvSpPr>
          <p:cNvPr id="4" name="Content Placeholder 3">
            <a:extLst>
              <a:ext uri="{FF2B5EF4-FFF2-40B4-BE49-F238E27FC236}">
                <a16:creationId xmlns:a16="http://schemas.microsoft.com/office/drawing/2014/main" id="{F61A5186-E72A-3F67-00C9-73FA9B52AA1A}"/>
              </a:ext>
            </a:extLst>
          </p:cNvPr>
          <p:cNvSpPr>
            <a:spLocks noGrp="1"/>
          </p:cNvSpPr>
          <p:nvPr>
            <p:ph sz="quarter" idx="10"/>
          </p:nvPr>
        </p:nvSpPr>
        <p:spPr/>
        <p:txBody>
          <a:bodyPr>
            <a:normAutofit lnSpcReduction="10000"/>
          </a:bodyPr>
          <a:lstStyle/>
          <a:p>
            <a:r>
              <a:rPr lang="en-US" dirty="0"/>
              <a:t>What two purposes, mentioned in verses 11–12, did God provide the spiritual leaders for?</a:t>
            </a:r>
          </a:p>
          <a:p>
            <a:pPr lvl="1"/>
            <a:r>
              <a:rPr lang="en-US" dirty="0"/>
              <a:t>(1) To equip believers to minister and (2) to build up (edify) believers in the body </a:t>
            </a:r>
            <a:br>
              <a:rPr lang="en-US" dirty="0"/>
            </a:br>
            <a:r>
              <a:rPr lang="en-US" dirty="0"/>
              <a:t>of Christ</a:t>
            </a:r>
          </a:p>
          <a:p>
            <a:pPr lvl="1"/>
            <a:endParaRPr lang="en-US" dirty="0"/>
          </a:p>
        </p:txBody>
      </p:sp>
    </p:spTree>
    <p:extLst>
      <p:ext uri="{BB962C8B-B14F-4D97-AF65-F5344CB8AC3E}">
        <p14:creationId xmlns:p14="http://schemas.microsoft.com/office/powerpoint/2010/main" val="98870948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621D45-879E-2FDE-1092-9AA8104CB49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BFCC376-8F87-3CDA-E393-EC00AB79297D}"/>
              </a:ext>
            </a:extLst>
          </p:cNvPr>
          <p:cNvSpPr>
            <a:spLocks noGrp="1"/>
          </p:cNvSpPr>
          <p:nvPr>
            <p:ph type="title"/>
          </p:nvPr>
        </p:nvSpPr>
        <p:spPr/>
        <p:txBody>
          <a:bodyPr/>
          <a:lstStyle/>
          <a:p>
            <a:r>
              <a:rPr lang="en-US" dirty="0"/>
              <a:t>Ephesians 4:11–16</a:t>
            </a:r>
          </a:p>
        </p:txBody>
      </p:sp>
      <p:sp>
        <p:nvSpPr>
          <p:cNvPr id="4" name="Content Placeholder 3">
            <a:extLst>
              <a:ext uri="{FF2B5EF4-FFF2-40B4-BE49-F238E27FC236}">
                <a16:creationId xmlns:a16="http://schemas.microsoft.com/office/drawing/2014/main" id="{BC27497A-0BF5-9E55-3324-F6373D8B4029}"/>
              </a:ext>
            </a:extLst>
          </p:cNvPr>
          <p:cNvSpPr>
            <a:spLocks noGrp="1"/>
          </p:cNvSpPr>
          <p:nvPr>
            <p:ph sz="quarter" idx="10"/>
          </p:nvPr>
        </p:nvSpPr>
        <p:spPr/>
        <p:txBody>
          <a:bodyPr>
            <a:normAutofit/>
          </a:bodyPr>
          <a:lstStyle/>
          <a:p>
            <a:r>
              <a:rPr lang="en-US" dirty="0"/>
              <a:t>Based on the final phrases of verses 13 and 15, what would you say is the goal of Christian growth? </a:t>
            </a:r>
          </a:p>
          <a:p>
            <a:pPr lvl="1"/>
            <a:r>
              <a:rPr lang="en-US" dirty="0"/>
              <a:t>To live and think like Christ</a:t>
            </a:r>
          </a:p>
        </p:txBody>
      </p:sp>
    </p:spTree>
    <p:extLst>
      <p:ext uri="{BB962C8B-B14F-4D97-AF65-F5344CB8AC3E}">
        <p14:creationId xmlns:p14="http://schemas.microsoft.com/office/powerpoint/2010/main" val="20055350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7018B-F07C-CB45-507D-AD0BD3E2BCB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11C68CA-247B-6955-D3C3-75DAF49F2AE4}"/>
              </a:ext>
            </a:extLst>
          </p:cNvPr>
          <p:cNvSpPr>
            <a:spLocks noGrp="1"/>
          </p:cNvSpPr>
          <p:nvPr>
            <p:ph type="title"/>
          </p:nvPr>
        </p:nvSpPr>
        <p:spPr/>
        <p:txBody>
          <a:bodyPr/>
          <a:lstStyle/>
          <a:p>
            <a:r>
              <a:rPr lang="en-US" dirty="0"/>
              <a:t>Ephesians 4:11–16</a:t>
            </a:r>
          </a:p>
        </p:txBody>
      </p:sp>
      <p:sp>
        <p:nvSpPr>
          <p:cNvPr id="4" name="Content Placeholder 3">
            <a:extLst>
              <a:ext uri="{FF2B5EF4-FFF2-40B4-BE49-F238E27FC236}">
                <a16:creationId xmlns:a16="http://schemas.microsoft.com/office/drawing/2014/main" id="{A4E24B0E-0AC4-A426-096A-E12DE9F24668}"/>
              </a:ext>
            </a:extLst>
          </p:cNvPr>
          <p:cNvSpPr>
            <a:spLocks noGrp="1"/>
          </p:cNvSpPr>
          <p:nvPr>
            <p:ph sz="quarter" idx="10"/>
          </p:nvPr>
        </p:nvSpPr>
        <p:spPr>
          <a:xfrm>
            <a:off x="1143000" y="1276350"/>
            <a:ext cx="6781800" cy="3657600"/>
          </a:xfrm>
        </p:spPr>
        <p:txBody>
          <a:bodyPr>
            <a:normAutofit fontScale="92500" lnSpcReduction="10000"/>
          </a:bodyPr>
          <a:lstStyle/>
          <a:p>
            <a:r>
              <a:rPr lang="en-US" sz="3000" dirty="0"/>
              <a:t>Is this growth instantaneous or a process? Support your answer from this passage. </a:t>
            </a:r>
          </a:p>
          <a:p>
            <a:pPr lvl="1"/>
            <a:r>
              <a:rPr lang="en-US" sz="3000" dirty="0"/>
              <a:t>Christian growth is an ongoing process that requires help from spiritual leaders (vv. 11–12). It is a maturing process (vv. 13–14) supported by every member of the body (vv. 15–16). </a:t>
            </a:r>
          </a:p>
          <a:p>
            <a:pPr lvl="1"/>
            <a:endParaRPr lang="en-US" dirty="0"/>
          </a:p>
        </p:txBody>
      </p:sp>
    </p:spTree>
    <p:extLst>
      <p:ext uri="{BB962C8B-B14F-4D97-AF65-F5344CB8AC3E}">
        <p14:creationId xmlns:p14="http://schemas.microsoft.com/office/powerpoint/2010/main" val="27975511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3421DB-00DE-6B1C-E5FB-BAE3B3D82F8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0C547EB-FA53-94DD-6802-6A911D5224A4}"/>
              </a:ext>
            </a:extLst>
          </p:cNvPr>
          <p:cNvSpPr>
            <a:spLocks noGrp="1"/>
          </p:cNvSpPr>
          <p:nvPr>
            <p:ph type="title"/>
          </p:nvPr>
        </p:nvSpPr>
        <p:spPr/>
        <p:txBody>
          <a:bodyPr/>
          <a:lstStyle/>
          <a:p>
            <a:r>
              <a:rPr lang="en-US" dirty="0"/>
              <a:t>Ephesians 4:11–16</a:t>
            </a:r>
          </a:p>
        </p:txBody>
      </p:sp>
      <p:sp>
        <p:nvSpPr>
          <p:cNvPr id="4" name="Content Placeholder 3">
            <a:extLst>
              <a:ext uri="{FF2B5EF4-FFF2-40B4-BE49-F238E27FC236}">
                <a16:creationId xmlns:a16="http://schemas.microsoft.com/office/drawing/2014/main" id="{914CC959-F78C-CA9F-59DF-8F476CC2F4EF}"/>
              </a:ext>
            </a:extLst>
          </p:cNvPr>
          <p:cNvSpPr>
            <a:spLocks noGrp="1"/>
          </p:cNvSpPr>
          <p:nvPr>
            <p:ph sz="quarter" idx="10"/>
          </p:nvPr>
        </p:nvSpPr>
        <p:spPr>
          <a:xfrm>
            <a:off x="1143000" y="1276350"/>
            <a:ext cx="6934200" cy="3505200"/>
          </a:xfrm>
        </p:spPr>
        <p:txBody>
          <a:bodyPr>
            <a:normAutofit/>
          </a:bodyPr>
          <a:lstStyle/>
          <a:p>
            <a:r>
              <a:rPr lang="en-US" dirty="0"/>
              <a:t>What spiritual fruit is essential among believers if this mutual growth is to take place (vv. 15–16)? </a:t>
            </a:r>
          </a:p>
          <a:p>
            <a:pPr lvl="1"/>
            <a:r>
              <a:rPr lang="en-US" dirty="0"/>
              <a:t>Love</a:t>
            </a:r>
          </a:p>
          <a:p>
            <a:pPr lvl="1"/>
            <a:endParaRPr lang="en-US" dirty="0"/>
          </a:p>
        </p:txBody>
      </p:sp>
    </p:spTree>
    <p:extLst>
      <p:ext uri="{BB962C8B-B14F-4D97-AF65-F5344CB8AC3E}">
        <p14:creationId xmlns:p14="http://schemas.microsoft.com/office/powerpoint/2010/main" val="387173525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A0AD7CB3-2195-536D-9593-CB9D6C038F9C}"/>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tretch>
            <a:fillRect/>
          </a:stretch>
        </p:blipFill>
        <p:spPr>
          <a:xfrm>
            <a:off x="990600" y="502920"/>
            <a:ext cx="7162800" cy="4087624"/>
          </a:xfrm>
          <a:prstGeom prst="rect">
            <a:avLst/>
          </a:prstGeom>
        </p:spPr>
      </p:pic>
    </p:spTree>
    <p:extLst>
      <p:ext uri="{BB962C8B-B14F-4D97-AF65-F5344CB8AC3E}">
        <p14:creationId xmlns:p14="http://schemas.microsoft.com/office/powerpoint/2010/main" val="410120485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9B22D2-2023-EF7D-73CD-B73312D570E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465DB3C-0DDD-E6D8-CECF-12629C875F06}"/>
              </a:ext>
            </a:extLst>
          </p:cNvPr>
          <p:cNvSpPr>
            <a:spLocks noGrp="1"/>
          </p:cNvSpPr>
          <p:nvPr>
            <p:ph type="title"/>
          </p:nvPr>
        </p:nvSpPr>
        <p:spPr/>
        <p:txBody>
          <a:bodyPr/>
          <a:lstStyle/>
          <a:p>
            <a:r>
              <a:rPr lang="en-US" dirty="0"/>
              <a:t>The Synod of Dort, 1618–19</a:t>
            </a:r>
          </a:p>
        </p:txBody>
      </p:sp>
    </p:spTree>
    <p:extLst>
      <p:ext uri="{BB962C8B-B14F-4D97-AF65-F5344CB8AC3E}">
        <p14:creationId xmlns:p14="http://schemas.microsoft.com/office/powerpoint/2010/main" val="336505289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129EDD-5964-B045-4CD1-6A7410C89DA3}"/>
            </a:ext>
          </a:extLst>
        </p:cNvPr>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0C425E70-A7FF-4B72-1E35-7FC2682B3E39}"/>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tretch/>
        </p:blipFill>
        <p:spPr>
          <a:xfrm>
            <a:off x="-1371600" y="-1314450"/>
            <a:ext cx="11993275" cy="8359690"/>
          </a:xfrm>
          <a:prstGeom prst="rect">
            <a:avLst/>
          </a:prstGeom>
        </p:spPr>
      </p:pic>
    </p:spTree>
    <p:extLst>
      <p:ext uri="{BB962C8B-B14F-4D97-AF65-F5344CB8AC3E}">
        <p14:creationId xmlns:p14="http://schemas.microsoft.com/office/powerpoint/2010/main" val="353560298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0C82BC87-B6A0-2941-9387-0C95413F16ED}"/>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tretch>
            <a:fillRect/>
          </a:stretch>
        </p:blipFill>
        <p:spPr>
          <a:xfrm>
            <a:off x="1709678" y="502920"/>
            <a:ext cx="5724644" cy="4114802"/>
          </a:xfrm>
          <a:prstGeom prst="rect">
            <a:avLst/>
          </a:prstGeom>
        </p:spPr>
      </p:pic>
    </p:spTree>
    <p:extLst>
      <p:ext uri="{BB962C8B-B14F-4D97-AF65-F5344CB8AC3E}">
        <p14:creationId xmlns:p14="http://schemas.microsoft.com/office/powerpoint/2010/main" val="15666305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556196-A0F4-6501-81AE-D970F5DCAC6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A94F3F2-2608-BAA1-D68A-21EB7E314CDF}"/>
              </a:ext>
            </a:extLst>
          </p:cNvPr>
          <p:cNvSpPr>
            <a:spLocks noGrp="1"/>
          </p:cNvSpPr>
          <p:nvPr>
            <p:ph type="title"/>
          </p:nvPr>
        </p:nvSpPr>
        <p:spPr/>
        <p:txBody>
          <a:bodyPr/>
          <a:lstStyle/>
          <a:p>
            <a:r>
              <a:rPr lang="en-US" dirty="0"/>
              <a:t>What does this verse say about our salvation or justification?</a:t>
            </a:r>
          </a:p>
        </p:txBody>
      </p:sp>
      <p:sp>
        <p:nvSpPr>
          <p:cNvPr id="4" name="Content Placeholder 3">
            <a:extLst>
              <a:ext uri="{FF2B5EF4-FFF2-40B4-BE49-F238E27FC236}">
                <a16:creationId xmlns:a16="http://schemas.microsoft.com/office/drawing/2014/main" id="{C5C6573E-296C-1FA6-859F-C80A0A37FBC9}"/>
              </a:ext>
            </a:extLst>
          </p:cNvPr>
          <p:cNvSpPr>
            <a:spLocks noGrp="1"/>
          </p:cNvSpPr>
          <p:nvPr>
            <p:ph sz="quarter" idx="10"/>
          </p:nvPr>
        </p:nvSpPr>
        <p:spPr/>
        <p:txBody>
          <a:bodyPr/>
          <a:lstStyle/>
          <a:p>
            <a:r>
              <a:rPr lang="en-US" dirty="0"/>
              <a:t>Romans 4:5</a:t>
            </a:r>
          </a:p>
          <a:p>
            <a:pPr lvl="1"/>
            <a:r>
              <a:rPr lang="en-US" dirty="0"/>
              <a:t>Faith is counted as righteousness for those who believe God.</a:t>
            </a:r>
          </a:p>
          <a:p>
            <a:pPr lvl="1"/>
            <a:endParaRPr lang="en-US" dirty="0"/>
          </a:p>
        </p:txBody>
      </p:sp>
    </p:spTree>
    <p:extLst>
      <p:ext uri="{BB962C8B-B14F-4D97-AF65-F5344CB8AC3E}">
        <p14:creationId xmlns:p14="http://schemas.microsoft.com/office/powerpoint/2010/main" val="7240236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007188-B5FA-594F-7E78-F7A723EE21D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C9EE61C-0A20-9FBE-2AC8-0D76DD6DFF3B}"/>
              </a:ext>
            </a:extLst>
          </p:cNvPr>
          <p:cNvSpPr>
            <a:spLocks noGrp="1"/>
          </p:cNvSpPr>
          <p:nvPr>
            <p:ph type="title"/>
          </p:nvPr>
        </p:nvSpPr>
        <p:spPr/>
        <p:txBody>
          <a:bodyPr/>
          <a:lstStyle/>
          <a:p>
            <a:r>
              <a:rPr lang="en-US" dirty="0"/>
              <a:t>The Synod of Dort, 1618–19</a:t>
            </a:r>
          </a:p>
        </p:txBody>
      </p:sp>
      <p:sp>
        <p:nvSpPr>
          <p:cNvPr id="4" name="Content Placeholder 3">
            <a:extLst>
              <a:ext uri="{FF2B5EF4-FFF2-40B4-BE49-F238E27FC236}">
                <a16:creationId xmlns:a16="http://schemas.microsoft.com/office/drawing/2014/main" id="{E37985CE-78EB-69A4-809E-1604B1CFADAC}"/>
              </a:ext>
            </a:extLst>
          </p:cNvPr>
          <p:cNvSpPr>
            <a:spLocks noGrp="1"/>
          </p:cNvSpPr>
          <p:nvPr>
            <p:ph sz="quarter" idx="10"/>
          </p:nvPr>
        </p:nvSpPr>
        <p:spPr/>
        <p:txBody>
          <a:bodyPr>
            <a:normAutofit/>
          </a:bodyPr>
          <a:lstStyle/>
          <a:p>
            <a:r>
              <a:rPr lang="en-US" dirty="0"/>
              <a:t>What does your church teach about this area of doctrine?</a:t>
            </a:r>
          </a:p>
          <a:p>
            <a:pPr lvl="1"/>
            <a:endParaRPr lang="en-US" dirty="0"/>
          </a:p>
          <a:p>
            <a:pPr lvl="1"/>
            <a:endParaRPr lang="en-US" dirty="0"/>
          </a:p>
          <a:p>
            <a:pPr lvl="1"/>
            <a:endParaRPr lang="en-US" dirty="0"/>
          </a:p>
        </p:txBody>
      </p:sp>
    </p:spTree>
    <p:extLst>
      <p:ext uri="{BB962C8B-B14F-4D97-AF65-F5344CB8AC3E}">
        <p14:creationId xmlns:p14="http://schemas.microsoft.com/office/powerpoint/2010/main" val="4911082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94D6B9-CD43-5699-1B86-A580AD42241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2CF5162-E3DD-D003-6C4D-2EE18E8E5420}"/>
              </a:ext>
            </a:extLst>
          </p:cNvPr>
          <p:cNvSpPr>
            <a:spLocks noGrp="1"/>
          </p:cNvSpPr>
          <p:nvPr>
            <p:ph type="title"/>
          </p:nvPr>
        </p:nvSpPr>
        <p:spPr/>
        <p:txBody>
          <a:bodyPr/>
          <a:lstStyle/>
          <a:p>
            <a:r>
              <a:rPr lang="en-US" dirty="0"/>
              <a:t>The Synod of Dort, 1618–19</a:t>
            </a:r>
          </a:p>
        </p:txBody>
      </p:sp>
      <p:sp>
        <p:nvSpPr>
          <p:cNvPr id="4" name="Content Placeholder 3">
            <a:extLst>
              <a:ext uri="{FF2B5EF4-FFF2-40B4-BE49-F238E27FC236}">
                <a16:creationId xmlns:a16="http://schemas.microsoft.com/office/drawing/2014/main" id="{8A43F1A4-0051-9B93-869C-71070E28CF2F}"/>
              </a:ext>
            </a:extLst>
          </p:cNvPr>
          <p:cNvSpPr>
            <a:spLocks noGrp="1"/>
          </p:cNvSpPr>
          <p:nvPr>
            <p:ph sz="quarter" idx="10"/>
          </p:nvPr>
        </p:nvSpPr>
        <p:spPr/>
        <p:txBody>
          <a:bodyPr>
            <a:normAutofit/>
          </a:bodyPr>
          <a:lstStyle/>
          <a:p>
            <a:r>
              <a:rPr lang="en-US" dirty="0"/>
              <a:t>Is it possible to disagree respectfully on these points? </a:t>
            </a:r>
            <a:br>
              <a:rPr lang="en-US" dirty="0"/>
            </a:br>
            <a:r>
              <a:rPr lang="en-US" dirty="0"/>
              <a:t>If so, how?</a:t>
            </a:r>
          </a:p>
          <a:p>
            <a:pPr lvl="1"/>
            <a:endParaRPr lang="en-US" dirty="0"/>
          </a:p>
          <a:p>
            <a:pPr lvl="1"/>
            <a:endParaRPr lang="en-US" dirty="0"/>
          </a:p>
        </p:txBody>
      </p:sp>
    </p:spTree>
    <p:extLst>
      <p:ext uri="{BB962C8B-B14F-4D97-AF65-F5344CB8AC3E}">
        <p14:creationId xmlns:p14="http://schemas.microsoft.com/office/powerpoint/2010/main" val="29312643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D4B145-1567-3FCF-4D5B-AE19AEC8B52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0DA7DFD-CA10-6AC6-720E-18D48F719080}"/>
              </a:ext>
            </a:extLst>
          </p:cNvPr>
          <p:cNvSpPr>
            <a:spLocks noGrp="1"/>
          </p:cNvSpPr>
          <p:nvPr>
            <p:ph type="title"/>
          </p:nvPr>
        </p:nvSpPr>
        <p:spPr/>
        <p:txBody>
          <a:bodyPr/>
          <a:lstStyle/>
          <a:p>
            <a:r>
              <a:rPr lang="en-US" dirty="0"/>
              <a:t>Anabaptists: Reform Without Princes</a:t>
            </a:r>
          </a:p>
        </p:txBody>
      </p:sp>
    </p:spTree>
    <p:extLst>
      <p:ext uri="{BB962C8B-B14F-4D97-AF65-F5344CB8AC3E}">
        <p14:creationId xmlns:p14="http://schemas.microsoft.com/office/powerpoint/2010/main" val="175921525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D761C0-BF15-9FBA-4A21-6CA0A8EC0926}"/>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22E50AFB-C382-930F-E940-821428D8532E}"/>
              </a:ext>
            </a:extLst>
          </p:cNvPr>
          <p:cNvSpPr>
            <a:spLocks noGrp="1"/>
          </p:cNvSpPr>
          <p:nvPr>
            <p:ph idx="1"/>
          </p:nvPr>
        </p:nvSpPr>
        <p:spPr/>
        <p:txBody>
          <a:bodyPr>
            <a:normAutofit/>
          </a:bodyPr>
          <a:lstStyle/>
          <a:p>
            <a:r>
              <a:rPr lang="en-US" dirty="0"/>
              <a:t>. . . I have now clearly learned and know of a surety that baptism is nothing else than a dying to the old man and the putting on of a new . . .</a:t>
            </a:r>
            <a:endParaRPr lang="en-US" sz="2600" dirty="0"/>
          </a:p>
          <a:p>
            <a:pPr algn="r"/>
            <a:br>
              <a:rPr lang="en-US" sz="2600" dirty="0"/>
            </a:br>
            <a:r>
              <a:rPr lang="en-US" sz="2600" dirty="0"/>
              <a:t>—Conrad Grebel</a:t>
            </a:r>
            <a:endParaRPr lang="en-US" dirty="0"/>
          </a:p>
        </p:txBody>
      </p:sp>
    </p:spTree>
    <p:extLst>
      <p:ext uri="{BB962C8B-B14F-4D97-AF65-F5344CB8AC3E}">
        <p14:creationId xmlns:p14="http://schemas.microsoft.com/office/powerpoint/2010/main" val="13495858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66F0D9-4ECE-5E36-1AE2-DEFDD8391B0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C4FB9F9-825C-690D-5AD7-9B53265F5767}"/>
              </a:ext>
            </a:extLst>
          </p:cNvPr>
          <p:cNvSpPr>
            <a:spLocks noGrp="1"/>
          </p:cNvSpPr>
          <p:nvPr>
            <p:ph type="title"/>
          </p:nvPr>
        </p:nvSpPr>
        <p:spPr/>
        <p:txBody>
          <a:bodyPr/>
          <a:lstStyle/>
          <a:p>
            <a:r>
              <a:rPr lang="en-US" dirty="0"/>
              <a:t>Baptist Beginnings</a:t>
            </a:r>
          </a:p>
        </p:txBody>
      </p:sp>
    </p:spTree>
    <p:extLst>
      <p:ext uri="{BB962C8B-B14F-4D97-AF65-F5344CB8AC3E}">
        <p14:creationId xmlns:p14="http://schemas.microsoft.com/office/powerpoint/2010/main" val="17162123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FC33A0-DE50-1717-A106-FEF0911F401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AC8536C-EB3B-7D9B-D2D7-FC72D3ED50A9}"/>
              </a:ext>
            </a:extLst>
          </p:cNvPr>
          <p:cNvSpPr>
            <a:spLocks noGrp="1"/>
          </p:cNvSpPr>
          <p:nvPr>
            <p:ph type="title"/>
          </p:nvPr>
        </p:nvSpPr>
        <p:spPr/>
        <p:txBody>
          <a:bodyPr/>
          <a:lstStyle/>
          <a:p>
            <a:r>
              <a:rPr lang="en-US" dirty="0"/>
              <a:t>Summarize the truth </a:t>
            </a:r>
            <a:br>
              <a:rPr lang="en-US" dirty="0"/>
            </a:br>
            <a:r>
              <a:rPr lang="en-US" dirty="0"/>
              <a:t>being expressed.</a:t>
            </a:r>
          </a:p>
        </p:txBody>
      </p:sp>
      <p:sp>
        <p:nvSpPr>
          <p:cNvPr id="4" name="Content Placeholder 3">
            <a:extLst>
              <a:ext uri="{FF2B5EF4-FFF2-40B4-BE49-F238E27FC236}">
                <a16:creationId xmlns:a16="http://schemas.microsoft.com/office/drawing/2014/main" id="{67A58EBF-3E2E-DA80-E0BD-FD5C8A08EA45}"/>
              </a:ext>
            </a:extLst>
          </p:cNvPr>
          <p:cNvSpPr>
            <a:spLocks noGrp="1"/>
          </p:cNvSpPr>
          <p:nvPr>
            <p:ph sz="quarter" idx="10"/>
          </p:nvPr>
        </p:nvSpPr>
        <p:spPr/>
        <p:txBody>
          <a:bodyPr/>
          <a:lstStyle/>
          <a:p>
            <a:r>
              <a:rPr lang="en-US" dirty="0"/>
              <a:t>Mark 9:38–41</a:t>
            </a:r>
          </a:p>
          <a:p>
            <a:pPr lvl="1"/>
            <a:r>
              <a:rPr lang="en-US" dirty="0"/>
              <a:t>We should not stop others from serving just because they are not part of our group. </a:t>
            </a:r>
          </a:p>
          <a:p>
            <a:pPr lvl="1"/>
            <a:endParaRPr lang="en-US" dirty="0"/>
          </a:p>
        </p:txBody>
      </p:sp>
    </p:spTree>
    <p:extLst>
      <p:ext uri="{BB962C8B-B14F-4D97-AF65-F5344CB8AC3E}">
        <p14:creationId xmlns:p14="http://schemas.microsoft.com/office/powerpoint/2010/main" val="33618492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2AD9A4-9C79-87CC-BC4D-9E4B0B22A8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99E88E-E0A9-2051-8EC7-A5A5063F6E37}"/>
              </a:ext>
            </a:extLst>
          </p:cNvPr>
          <p:cNvSpPr>
            <a:spLocks noGrp="1"/>
          </p:cNvSpPr>
          <p:nvPr>
            <p:ph type="title"/>
          </p:nvPr>
        </p:nvSpPr>
        <p:spPr/>
        <p:txBody>
          <a:bodyPr/>
          <a:lstStyle/>
          <a:p>
            <a:r>
              <a:rPr lang="en-US" dirty="0"/>
              <a:t>Summarize the truth </a:t>
            </a:r>
            <a:br>
              <a:rPr lang="en-US" dirty="0"/>
            </a:br>
            <a:r>
              <a:rPr lang="en-US" dirty="0"/>
              <a:t>being expressed.</a:t>
            </a:r>
          </a:p>
        </p:txBody>
      </p:sp>
      <p:sp>
        <p:nvSpPr>
          <p:cNvPr id="4" name="Content Placeholder 3">
            <a:extLst>
              <a:ext uri="{FF2B5EF4-FFF2-40B4-BE49-F238E27FC236}">
                <a16:creationId xmlns:a16="http://schemas.microsoft.com/office/drawing/2014/main" id="{F3D745F8-3216-FA9D-3CBA-81B856CA8EF6}"/>
              </a:ext>
            </a:extLst>
          </p:cNvPr>
          <p:cNvSpPr>
            <a:spLocks noGrp="1"/>
          </p:cNvSpPr>
          <p:nvPr>
            <p:ph sz="quarter" idx="10"/>
          </p:nvPr>
        </p:nvSpPr>
        <p:spPr/>
        <p:txBody>
          <a:bodyPr/>
          <a:lstStyle/>
          <a:p>
            <a:r>
              <a:rPr lang="en-US" dirty="0"/>
              <a:t>Phil. 1:15–18</a:t>
            </a:r>
          </a:p>
          <a:p>
            <a:pPr lvl="1"/>
            <a:r>
              <a:rPr lang="en-US" dirty="0"/>
              <a:t>We can be thankful that Christ is being proclaimed even if the motives of the proclaimers are not always good. </a:t>
            </a:r>
          </a:p>
          <a:p>
            <a:pPr lvl="1"/>
            <a:endParaRPr lang="en-US" dirty="0"/>
          </a:p>
          <a:p>
            <a:pPr lvl="1"/>
            <a:endParaRPr lang="en-US" dirty="0"/>
          </a:p>
        </p:txBody>
      </p:sp>
    </p:spTree>
    <p:extLst>
      <p:ext uri="{BB962C8B-B14F-4D97-AF65-F5344CB8AC3E}">
        <p14:creationId xmlns:p14="http://schemas.microsoft.com/office/powerpoint/2010/main" val="158060221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EA086A-CF17-B3B0-270E-F4DB61EC5A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922E7E-9533-B003-B099-A72E255FCFB2}"/>
              </a:ext>
            </a:extLst>
          </p:cNvPr>
          <p:cNvSpPr>
            <a:spLocks noGrp="1"/>
          </p:cNvSpPr>
          <p:nvPr>
            <p:ph type="title"/>
          </p:nvPr>
        </p:nvSpPr>
        <p:spPr/>
        <p:txBody>
          <a:bodyPr/>
          <a:lstStyle/>
          <a:p>
            <a:r>
              <a:rPr lang="en-US" sz="5400" dirty="0"/>
              <a:t>Felix Manz</a:t>
            </a:r>
          </a:p>
        </p:txBody>
      </p:sp>
      <p:sp>
        <p:nvSpPr>
          <p:cNvPr id="3" name="Text Placeholder 2">
            <a:extLst>
              <a:ext uri="{FF2B5EF4-FFF2-40B4-BE49-F238E27FC236}">
                <a16:creationId xmlns:a16="http://schemas.microsoft.com/office/drawing/2014/main" id="{CEBAF938-BC20-369A-AF06-F3ADFF1F2C77}"/>
              </a:ext>
            </a:extLst>
          </p:cNvPr>
          <p:cNvSpPr>
            <a:spLocks noGrp="1"/>
          </p:cNvSpPr>
          <p:nvPr>
            <p:ph type="body" sz="quarter" idx="10"/>
          </p:nvPr>
        </p:nvSpPr>
        <p:spPr/>
        <p:txBody>
          <a:bodyPr/>
          <a:lstStyle/>
          <a:p>
            <a:r>
              <a:rPr lang="en-US" dirty="0"/>
              <a:t>Further Reading:</a:t>
            </a:r>
          </a:p>
        </p:txBody>
      </p:sp>
    </p:spTree>
    <p:extLst>
      <p:ext uri="{BB962C8B-B14F-4D97-AF65-F5344CB8AC3E}">
        <p14:creationId xmlns:p14="http://schemas.microsoft.com/office/powerpoint/2010/main" val="85817345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008EBE-310C-858E-39E3-A4F2A7F089E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C9DCF7D-0A58-AAF0-B0C2-6B6BB2D1B6E1}"/>
              </a:ext>
            </a:extLst>
          </p:cNvPr>
          <p:cNvSpPr>
            <a:spLocks noGrp="1"/>
          </p:cNvSpPr>
          <p:nvPr>
            <p:ph type="title"/>
          </p:nvPr>
        </p:nvSpPr>
        <p:spPr/>
        <p:txBody>
          <a:bodyPr/>
          <a:lstStyle/>
          <a:p>
            <a:r>
              <a:rPr lang="en-US" dirty="0"/>
              <a:t>Felix Manz</a:t>
            </a:r>
          </a:p>
        </p:txBody>
      </p:sp>
      <p:sp>
        <p:nvSpPr>
          <p:cNvPr id="4" name="Content Placeholder 3">
            <a:extLst>
              <a:ext uri="{FF2B5EF4-FFF2-40B4-BE49-F238E27FC236}">
                <a16:creationId xmlns:a16="http://schemas.microsoft.com/office/drawing/2014/main" id="{00D426DC-850A-9655-BEAF-57AAFF972AF9}"/>
              </a:ext>
            </a:extLst>
          </p:cNvPr>
          <p:cNvSpPr>
            <a:spLocks noGrp="1"/>
          </p:cNvSpPr>
          <p:nvPr>
            <p:ph sz="quarter" idx="10"/>
          </p:nvPr>
        </p:nvSpPr>
        <p:spPr/>
        <p:txBody>
          <a:bodyPr>
            <a:normAutofit/>
          </a:bodyPr>
          <a:lstStyle/>
          <a:p>
            <a:r>
              <a:rPr lang="en-US" dirty="0"/>
              <a:t>In the first paragraph, what does Manz say a person obtains when they come to Christ in genuine repentance? </a:t>
            </a:r>
          </a:p>
          <a:p>
            <a:pPr lvl="1"/>
            <a:r>
              <a:rPr lang="en-US" dirty="0"/>
              <a:t>The heaven of eternal joy</a:t>
            </a:r>
          </a:p>
          <a:p>
            <a:pPr lvl="1"/>
            <a:endParaRPr lang="en-US" dirty="0"/>
          </a:p>
          <a:p>
            <a:pPr lvl="1"/>
            <a:endParaRPr lang="en-US" dirty="0"/>
          </a:p>
          <a:p>
            <a:pPr lvl="1"/>
            <a:endParaRPr lang="en-US" dirty="0"/>
          </a:p>
          <a:p>
            <a:pPr lvl="1"/>
            <a:endParaRPr lang="en-US" dirty="0"/>
          </a:p>
        </p:txBody>
      </p:sp>
    </p:spTree>
    <p:extLst>
      <p:ext uri="{BB962C8B-B14F-4D97-AF65-F5344CB8AC3E}">
        <p14:creationId xmlns:p14="http://schemas.microsoft.com/office/powerpoint/2010/main" val="183106025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BBB65A-05DB-46B9-DF14-011B7DC5438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41F8C20-802A-5A12-B505-3F56C04D2BA9}"/>
              </a:ext>
            </a:extLst>
          </p:cNvPr>
          <p:cNvSpPr>
            <a:spLocks noGrp="1"/>
          </p:cNvSpPr>
          <p:nvPr>
            <p:ph type="title"/>
          </p:nvPr>
        </p:nvSpPr>
        <p:spPr/>
        <p:txBody>
          <a:bodyPr/>
          <a:lstStyle/>
          <a:p>
            <a:r>
              <a:rPr lang="en-US" dirty="0"/>
              <a:t>Felix Manz</a:t>
            </a:r>
          </a:p>
        </p:txBody>
      </p:sp>
      <p:sp>
        <p:nvSpPr>
          <p:cNvPr id="4" name="Content Placeholder 3">
            <a:extLst>
              <a:ext uri="{FF2B5EF4-FFF2-40B4-BE49-F238E27FC236}">
                <a16:creationId xmlns:a16="http://schemas.microsoft.com/office/drawing/2014/main" id="{C67AC302-363C-DBB0-812D-88CC9889E1C6}"/>
              </a:ext>
            </a:extLst>
          </p:cNvPr>
          <p:cNvSpPr>
            <a:spLocks noGrp="1"/>
          </p:cNvSpPr>
          <p:nvPr>
            <p:ph sz="quarter" idx="10"/>
          </p:nvPr>
        </p:nvSpPr>
        <p:spPr>
          <a:xfrm>
            <a:off x="1143000" y="1276350"/>
            <a:ext cx="6400800" cy="3505200"/>
          </a:xfrm>
        </p:spPr>
        <p:txBody>
          <a:bodyPr>
            <a:normAutofit/>
          </a:bodyPr>
          <a:lstStyle/>
          <a:p>
            <a:r>
              <a:rPr lang="en-US" sz="2800" dirty="0"/>
              <a:t>Manz contrasts love with boasting, denouncing, and threatening. Explain how one of these attitudes might prompt a Christian to mistreat other Christians over doctrinal disagreements?</a:t>
            </a:r>
          </a:p>
        </p:txBody>
      </p:sp>
    </p:spTree>
    <p:extLst>
      <p:ext uri="{BB962C8B-B14F-4D97-AF65-F5344CB8AC3E}">
        <p14:creationId xmlns:p14="http://schemas.microsoft.com/office/powerpoint/2010/main" val="12476745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ECA5C7-3B56-11B5-F373-B458975F1EF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056D47E-CBD3-0083-6AA5-E915F9D3C000}"/>
              </a:ext>
            </a:extLst>
          </p:cNvPr>
          <p:cNvSpPr>
            <a:spLocks noGrp="1"/>
          </p:cNvSpPr>
          <p:nvPr>
            <p:ph type="title"/>
          </p:nvPr>
        </p:nvSpPr>
        <p:spPr/>
        <p:txBody>
          <a:bodyPr/>
          <a:lstStyle/>
          <a:p>
            <a:r>
              <a:rPr lang="en-US" dirty="0"/>
              <a:t>What does this verse say about our salvation or justification?</a:t>
            </a:r>
          </a:p>
        </p:txBody>
      </p:sp>
      <p:sp>
        <p:nvSpPr>
          <p:cNvPr id="4" name="Content Placeholder 3">
            <a:extLst>
              <a:ext uri="{FF2B5EF4-FFF2-40B4-BE49-F238E27FC236}">
                <a16:creationId xmlns:a16="http://schemas.microsoft.com/office/drawing/2014/main" id="{744A9335-259D-B248-AF5A-0548EBBCF4B9}"/>
              </a:ext>
            </a:extLst>
          </p:cNvPr>
          <p:cNvSpPr>
            <a:spLocks noGrp="1"/>
          </p:cNvSpPr>
          <p:nvPr>
            <p:ph sz="quarter" idx="10"/>
          </p:nvPr>
        </p:nvSpPr>
        <p:spPr/>
        <p:txBody>
          <a:bodyPr/>
          <a:lstStyle/>
          <a:p>
            <a:r>
              <a:rPr lang="en-US" dirty="0"/>
              <a:t>Romans 5:1–2</a:t>
            </a:r>
          </a:p>
          <a:p>
            <a:pPr lvl="1"/>
            <a:r>
              <a:rPr lang="en-US" dirty="0"/>
              <a:t>Christians have been justified by faith.</a:t>
            </a:r>
          </a:p>
        </p:txBody>
      </p:sp>
    </p:spTree>
    <p:extLst>
      <p:ext uri="{BB962C8B-B14F-4D97-AF65-F5344CB8AC3E}">
        <p14:creationId xmlns:p14="http://schemas.microsoft.com/office/powerpoint/2010/main" val="10788985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1F900B-7C66-2171-4D80-B6DAA3052F6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78F60D8-135D-FA37-C897-D7AFCA5D62DB}"/>
              </a:ext>
            </a:extLst>
          </p:cNvPr>
          <p:cNvSpPr>
            <a:spLocks noGrp="1"/>
          </p:cNvSpPr>
          <p:nvPr>
            <p:ph type="title"/>
          </p:nvPr>
        </p:nvSpPr>
        <p:spPr/>
        <p:txBody>
          <a:bodyPr/>
          <a:lstStyle/>
          <a:p>
            <a:r>
              <a:rPr lang="en-US" dirty="0"/>
              <a:t>Felix Manz</a:t>
            </a:r>
          </a:p>
        </p:txBody>
      </p:sp>
      <p:sp>
        <p:nvSpPr>
          <p:cNvPr id="4" name="Content Placeholder 3">
            <a:extLst>
              <a:ext uri="{FF2B5EF4-FFF2-40B4-BE49-F238E27FC236}">
                <a16:creationId xmlns:a16="http://schemas.microsoft.com/office/drawing/2014/main" id="{0F9A3381-FB02-997B-AD96-E76DDD538A81}"/>
              </a:ext>
            </a:extLst>
          </p:cNvPr>
          <p:cNvSpPr>
            <a:spLocks noGrp="1"/>
          </p:cNvSpPr>
          <p:nvPr>
            <p:ph sz="quarter" idx="10"/>
          </p:nvPr>
        </p:nvSpPr>
        <p:spPr/>
        <p:txBody>
          <a:bodyPr>
            <a:normAutofit lnSpcReduction="10000"/>
          </a:bodyPr>
          <a:lstStyle/>
          <a:p>
            <a:r>
              <a:rPr lang="en-US" sz="2800" dirty="0"/>
              <a:t>The final paragraph lists sinful attitudes and actions that should be uncharacteristic of Christians. What attitudes and actions should we show to those we disagree with? </a:t>
            </a:r>
          </a:p>
          <a:p>
            <a:pPr lvl="1"/>
            <a:r>
              <a:rPr lang="en-US" sz="2800" dirty="0"/>
              <a:t>Some possible answers include love, kindness, patience, and humility</a:t>
            </a:r>
          </a:p>
        </p:txBody>
      </p:sp>
    </p:spTree>
    <p:extLst>
      <p:ext uri="{BB962C8B-B14F-4D97-AF65-F5344CB8AC3E}">
        <p14:creationId xmlns:p14="http://schemas.microsoft.com/office/powerpoint/2010/main" val="18045901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F37DC-7773-2BA8-B6C8-1BCD9F007101}"/>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C9389763-A52E-13C7-C0C4-C6D9AB2A823F}"/>
              </a:ext>
            </a:extLst>
          </p:cNvPr>
          <p:cNvSpPr>
            <a:spLocks noGrp="1"/>
          </p:cNvSpPr>
          <p:nvPr>
            <p:ph idx="1"/>
          </p:nvPr>
        </p:nvSpPr>
        <p:spPr/>
        <p:txBody>
          <a:bodyPr>
            <a:normAutofit/>
          </a:bodyPr>
          <a:lstStyle/>
          <a:p>
            <a:r>
              <a:rPr lang="en-US" dirty="0"/>
              <a:t>What stands out to you about Manz’s words? </a:t>
            </a:r>
            <a:br>
              <a:rPr lang="en-US" dirty="0"/>
            </a:br>
            <a:br>
              <a:rPr lang="en-US" dirty="0"/>
            </a:br>
            <a:r>
              <a:rPr lang="en-US" dirty="0"/>
              <a:t>Do you hold any beliefs so strongly that you would consider dying for them? </a:t>
            </a:r>
          </a:p>
        </p:txBody>
      </p:sp>
    </p:spTree>
    <p:extLst>
      <p:ext uri="{BB962C8B-B14F-4D97-AF65-F5344CB8AC3E}">
        <p14:creationId xmlns:p14="http://schemas.microsoft.com/office/powerpoint/2010/main" val="9039563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DD37AE-5CCF-DA2F-0EA9-A15A44AA019A}"/>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F6E56ABB-1110-B90E-5545-3891C9B57DF8}"/>
              </a:ext>
            </a:extLst>
          </p:cNvPr>
          <p:cNvSpPr>
            <a:spLocks noGrp="1"/>
          </p:cNvSpPr>
          <p:nvPr>
            <p:ph idx="1"/>
          </p:nvPr>
        </p:nvSpPr>
        <p:spPr/>
        <p:txBody>
          <a:bodyPr>
            <a:normAutofit/>
          </a:bodyPr>
          <a:lstStyle/>
          <a:p>
            <a:r>
              <a:rPr lang="en-US" dirty="0"/>
              <a:t>If you were facing death, as Manz was, what would you want to write to encourage other believers? </a:t>
            </a:r>
          </a:p>
        </p:txBody>
      </p:sp>
    </p:spTree>
    <p:extLst>
      <p:ext uri="{BB962C8B-B14F-4D97-AF65-F5344CB8AC3E}">
        <p14:creationId xmlns:p14="http://schemas.microsoft.com/office/powerpoint/2010/main" val="307626431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18117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42497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A3AFF7-1741-4122-9BB6-8B34FE364A4C}"/>
              </a:ext>
            </a:extLst>
          </p:cNvPr>
          <p:cNvSpPr>
            <a:spLocks noGrp="1"/>
          </p:cNvSpPr>
          <p:nvPr>
            <p:ph type="ctrTitle"/>
          </p:nvPr>
        </p:nvSpPr>
        <p:spPr/>
        <p:txBody>
          <a:bodyPr/>
          <a:lstStyle/>
          <a:p>
            <a:r>
              <a:rPr lang="en-US" dirty="0"/>
              <a:t>Missions Constrained</a:t>
            </a:r>
            <a:endParaRPr lang="en-US" sz="6600" dirty="0"/>
          </a:p>
        </p:txBody>
      </p:sp>
      <p:sp>
        <p:nvSpPr>
          <p:cNvPr id="3" name="Subtitle 2">
            <a:extLst>
              <a:ext uri="{FF2B5EF4-FFF2-40B4-BE49-F238E27FC236}">
                <a16:creationId xmlns:a16="http://schemas.microsoft.com/office/drawing/2014/main" id="{BCF8F550-7590-4843-A85F-CB8261DDE27F}"/>
              </a:ext>
            </a:extLst>
          </p:cNvPr>
          <p:cNvSpPr>
            <a:spLocks noGrp="1"/>
          </p:cNvSpPr>
          <p:nvPr>
            <p:ph type="subTitle" idx="1"/>
          </p:nvPr>
        </p:nvSpPr>
        <p:spPr/>
        <p:txBody>
          <a:bodyPr/>
          <a:lstStyle/>
          <a:p>
            <a:r>
              <a:rPr lang="en-US" dirty="0"/>
              <a:t>CHAPTER 6</a:t>
            </a:r>
          </a:p>
        </p:txBody>
      </p:sp>
    </p:spTree>
    <p:extLst>
      <p:ext uri="{BB962C8B-B14F-4D97-AF65-F5344CB8AC3E}">
        <p14:creationId xmlns:p14="http://schemas.microsoft.com/office/powerpoint/2010/main" val="14578988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9E40C7-4A29-3BD3-DFAF-7BD15AF4967C}"/>
            </a:ext>
          </a:extLst>
        </p:cNvPr>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462C7A07-3C87-87AB-8A98-B17DB91B771B}"/>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a:stretch/>
        </p:blipFill>
        <p:spPr>
          <a:xfrm>
            <a:off x="1697915" y="502920"/>
            <a:ext cx="5748170" cy="7467785"/>
          </a:xfrm>
          <a:prstGeom prst="rect">
            <a:avLst/>
          </a:prstGeom>
        </p:spPr>
      </p:pic>
    </p:spTree>
    <p:extLst>
      <p:ext uri="{BB962C8B-B14F-4D97-AF65-F5344CB8AC3E}">
        <p14:creationId xmlns:p14="http://schemas.microsoft.com/office/powerpoint/2010/main" val="34819916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0 4.5679E-6 L 0 -0.67933 " pathEditMode="relative" rAng="0" ptsTypes="AA">
                                      <p:cBhvr>
                                        <p:cTn id="6" dur="5000" fill="hold"/>
                                        <p:tgtEl>
                                          <p:spTgt spid="11"/>
                                        </p:tgtEl>
                                        <p:attrNameLst>
                                          <p:attrName>ppt_x</p:attrName>
                                          <p:attrName>ppt_y</p:attrName>
                                        </p:attrNameLst>
                                      </p:cBhvr>
                                      <p:rCtr x="0" y="-3398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10CA082-6D46-3379-7751-DE16D287E1F4}"/>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794DB1E0-1461-1AC5-B822-1DB15DD2FE4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4038600" y="1276350"/>
            <a:ext cx="4953000" cy="3714750"/>
          </a:xfrm>
          <a:prstGeom prst="rect">
            <a:avLst/>
          </a:prstGeom>
        </p:spPr>
      </p:pic>
      <p:sp>
        <p:nvSpPr>
          <p:cNvPr id="4" name="Text Placeholder 3">
            <a:extLst>
              <a:ext uri="{FF2B5EF4-FFF2-40B4-BE49-F238E27FC236}">
                <a16:creationId xmlns:a16="http://schemas.microsoft.com/office/drawing/2014/main" id="{1ED194C0-F16B-04EA-C993-97F48EE42A37}"/>
              </a:ext>
            </a:extLst>
          </p:cNvPr>
          <p:cNvSpPr>
            <a:spLocks noGrp="1"/>
          </p:cNvSpPr>
          <p:nvPr>
            <p:ph type="body" sz="quarter" idx="10"/>
          </p:nvPr>
        </p:nvSpPr>
        <p:spPr/>
        <p:txBody>
          <a:bodyPr/>
          <a:lstStyle/>
          <a:p>
            <a:r>
              <a:rPr lang="en-US" dirty="0"/>
              <a:t>Introduction:</a:t>
            </a:r>
          </a:p>
        </p:txBody>
      </p:sp>
      <p:sp>
        <p:nvSpPr>
          <p:cNvPr id="3" name="Title 2">
            <a:extLst>
              <a:ext uri="{FF2B5EF4-FFF2-40B4-BE49-F238E27FC236}">
                <a16:creationId xmlns:a16="http://schemas.microsoft.com/office/drawing/2014/main" id="{E987C0CE-0E7D-8B4C-53C1-2C019BF6C71E}"/>
              </a:ext>
            </a:extLst>
          </p:cNvPr>
          <p:cNvSpPr>
            <a:spLocks noGrp="1"/>
          </p:cNvSpPr>
          <p:nvPr>
            <p:ph type="title"/>
          </p:nvPr>
        </p:nvSpPr>
        <p:spPr/>
        <p:txBody>
          <a:bodyPr/>
          <a:lstStyle/>
          <a:p>
            <a:r>
              <a:rPr lang="en-US" sz="5400" dirty="0"/>
              <a:t>International</a:t>
            </a:r>
            <a:br>
              <a:rPr lang="en-US" sz="5400" dirty="0"/>
            </a:br>
            <a:r>
              <a:rPr lang="en-US" sz="5400" dirty="0"/>
              <a:t>Missions</a:t>
            </a:r>
          </a:p>
        </p:txBody>
      </p:sp>
    </p:spTree>
    <p:extLst>
      <p:ext uri="{BB962C8B-B14F-4D97-AF65-F5344CB8AC3E}">
        <p14:creationId xmlns:p14="http://schemas.microsoft.com/office/powerpoint/2010/main" val="26606219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BC03E7-4FEC-A004-C705-79EE12DAE1C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51E58F4-4993-A5F9-7C96-4AEECCDAA4AE}"/>
              </a:ext>
            </a:extLst>
          </p:cNvPr>
          <p:cNvSpPr>
            <a:spLocks noGrp="1"/>
          </p:cNvSpPr>
          <p:nvPr>
            <p:ph type="title"/>
          </p:nvPr>
        </p:nvSpPr>
        <p:spPr/>
        <p:txBody>
          <a:bodyPr/>
          <a:lstStyle/>
          <a:p>
            <a:r>
              <a:rPr lang="en-US" dirty="0"/>
              <a:t>Why So Few?</a:t>
            </a:r>
          </a:p>
        </p:txBody>
      </p:sp>
    </p:spTree>
    <p:extLst>
      <p:ext uri="{BB962C8B-B14F-4D97-AF65-F5344CB8AC3E}">
        <p14:creationId xmlns:p14="http://schemas.microsoft.com/office/powerpoint/2010/main" val="27768779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81DEEB-C464-DE08-D033-18A660E87A1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41A031B-1B8B-9413-58CC-A604DA6C9A21}"/>
              </a:ext>
            </a:extLst>
          </p:cNvPr>
          <p:cNvSpPr>
            <a:spLocks noGrp="1"/>
          </p:cNvSpPr>
          <p:nvPr>
            <p:ph type="title"/>
          </p:nvPr>
        </p:nvSpPr>
        <p:spPr/>
        <p:txBody>
          <a:bodyPr/>
          <a:lstStyle/>
          <a:p>
            <a:r>
              <a:rPr lang="en-US" dirty="0"/>
              <a:t>Matthew 23:15</a:t>
            </a:r>
          </a:p>
        </p:txBody>
      </p:sp>
      <p:sp>
        <p:nvSpPr>
          <p:cNvPr id="4" name="Content Placeholder 3">
            <a:extLst>
              <a:ext uri="{FF2B5EF4-FFF2-40B4-BE49-F238E27FC236}">
                <a16:creationId xmlns:a16="http://schemas.microsoft.com/office/drawing/2014/main" id="{F05B4716-8A99-64C0-2374-75D877A86DF5}"/>
              </a:ext>
            </a:extLst>
          </p:cNvPr>
          <p:cNvSpPr>
            <a:spLocks noGrp="1"/>
          </p:cNvSpPr>
          <p:nvPr>
            <p:ph sz="quarter" idx="10"/>
          </p:nvPr>
        </p:nvSpPr>
        <p:spPr/>
        <p:txBody>
          <a:bodyPr>
            <a:normAutofit fontScale="92500" lnSpcReduction="10000"/>
          </a:bodyPr>
          <a:lstStyle/>
          <a:p>
            <a:r>
              <a:rPr lang="en-US" dirty="0"/>
              <a:t>Jesus was likely using some hyperbole to express His opinion of the Pharisees’ missionary efforts. How would you summarize His assessment? </a:t>
            </a:r>
          </a:p>
          <a:p>
            <a:pPr lvl="1"/>
            <a:r>
              <a:rPr lang="en-US" dirty="0"/>
              <a:t>The Pharisee missionaries were fruitless and even harmful to their proselytes.</a:t>
            </a:r>
          </a:p>
        </p:txBody>
      </p:sp>
    </p:spTree>
    <p:extLst>
      <p:ext uri="{BB962C8B-B14F-4D97-AF65-F5344CB8AC3E}">
        <p14:creationId xmlns:p14="http://schemas.microsoft.com/office/powerpoint/2010/main" val="22301614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0E3F3-EC63-F0AE-EB4B-E9E6A15137E8}"/>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5CFEE6D9-0F3B-1EF4-5028-A34C3EEB9E74}"/>
              </a:ext>
            </a:extLst>
          </p:cNvPr>
          <p:cNvSpPr>
            <a:spLocks noGrp="1"/>
          </p:cNvSpPr>
          <p:nvPr>
            <p:ph idx="1"/>
          </p:nvPr>
        </p:nvSpPr>
        <p:spPr>
          <a:xfrm>
            <a:off x="1524000" y="438150"/>
            <a:ext cx="6096000" cy="4267200"/>
          </a:xfrm>
        </p:spPr>
        <p:txBody>
          <a:bodyPr>
            <a:normAutofit/>
          </a:bodyPr>
          <a:lstStyle/>
          <a:p>
            <a:r>
              <a:rPr lang="en-US" dirty="0"/>
              <a:t>What is the overwhelming truth Paul is communicating in these passages?</a:t>
            </a:r>
          </a:p>
        </p:txBody>
      </p:sp>
    </p:spTree>
    <p:extLst>
      <p:ext uri="{BB962C8B-B14F-4D97-AF65-F5344CB8AC3E}">
        <p14:creationId xmlns:p14="http://schemas.microsoft.com/office/powerpoint/2010/main" val="385086735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4E0C39-F92E-3978-93EB-FC6FE8B65E0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15438F5-510C-587D-6008-7AE335BF6EC4}"/>
              </a:ext>
            </a:extLst>
          </p:cNvPr>
          <p:cNvSpPr>
            <a:spLocks noGrp="1"/>
          </p:cNvSpPr>
          <p:nvPr>
            <p:ph type="title"/>
          </p:nvPr>
        </p:nvSpPr>
        <p:spPr/>
        <p:txBody>
          <a:bodyPr/>
          <a:lstStyle/>
          <a:p>
            <a:r>
              <a:rPr lang="en-US" dirty="0"/>
              <a:t>Matthew 23:15</a:t>
            </a:r>
          </a:p>
        </p:txBody>
      </p:sp>
      <p:sp>
        <p:nvSpPr>
          <p:cNvPr id="4" name="Content Placeholder 3">
            <a:extLst>
              <a:ext uri="{FF2B5EF4-FFF2-40B4-BE49-F238E27FC236}">
                <a16:creationId xmlns:a16="http://schemas.microsoft.com/office/drawing/2014/main" id="{586177A0-5C05-9A99-BA94-278E0F8F4880}"/>
              </a:ext>
            </a:extLst>
          </p:cNvPr>
          <p:cNvSpPr>
            <a:spLocks noGrp="1"/>
          </p:cNvSpPr>
          <p:nvPr>
            <p:ph sz="quarter" idx="10"/>
          </p:nvPr>
        </p:nvSpPr>
        <p:spPr/>
        <p:txBody>
          <a:bodyPr>
            <a:normAutofit/>
          </a:bodyPr>
          <a:lstStyle/>
          <a:p>
            <a:r>
              <a:rPr lang="en-US" dirty="0"/>
              <a:t>Would you consider this kind of missionary effort evidence of God’s approval on a movement? </a:t>
            </a:r>
          </a:p>
          <a:p>
            <a:pPr lvl="1"/>
            <a:r>
              <a:rPr lang="en-US" dirty="0"/>
              <a:t>No</a:t>
            </a:r>
          </a:p>
          <a:p>
            <a:pPr lvl="1"/>
            <a:endParaRPr lang="en-US" dirty="0"/>
          </a:p>
        </p:txBody>
      </p:sp>
    </p:spTree>
    <p:extLst>
      <p:ext uri="{BB962C8B-B14F-4D97-AF65-F5344CB8AC3E}">
        <p14:creationId xmlns:p14="http://schemas.microsoft.com/office/powerpoint/2010/main" val="10634335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BD7EF8-190E-957C-4276-2FC90289FC4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13D9E68-26DB-3B3B-6B89-36087CE2A72D}"/>
              </a:ext>
            </a:extLst>
          </p:cNvPr>
          <p:cNvSpPr>
            <a:spLocks noGrp="1"/>
          </p:cNvSpPr>
          <p:nvPr>
            <p:ph type="title"/>
          </p:nvPr>
        </p:nvSpPr>
        <p:spPr/>
        <p:txBody>
          <a:bodyPr/>
          <a:lstStyle/>
          <a:p>
            <a:r>
              <a:rPr lang="en-US" dirty="0"/>
              <a:t>Matthew 23:15</a:t>
            </a:r>
          </a:p>
        </p:txBody>
      </p:sp>
      <p:sp>
        <p:nvSpPr>
          <p:cNvPr id="4" name="Content Placeholder 3">
            <a:extLst>
              <a:ext uri="{FF2B5EF4-FFF2-40B4-BE49-F238E27FC236}">
                <a16:creationId xmlns:a16="http://schemas.microsoft.com/office/drawing/2014/main" id="{122B26B0-0F7B-4221-FFB0-3CA1C82B87D2}"/>
              </a:ext>
            </a:extLst>
          </p:cNvPr>
          <p:cNvSpPr>
            <a:spLocks noGrp="1"/>
          </p:cNvSpPr>
          <p:nvPr>
            <p:ph sz="quarter" idx="10"/>
          </p:nvPr>
        </p:nvSpPr>
        <p:spPr/>
        <p:txBody>
          <a:bodyPr>
            <a:normAutofit fontScale="92500" lnSpcReduction="10000"/>
          </a:bodyPr>
          <a:lstStyle/>
          <a:p>
            <a:r>
              <a:rPr lang="en-US" dirty="0"/>
              <a:t>If quantity of missionary effort is not the best measurement of God’s approval, what qualities would you consider most important? </a:t>
            </a:r>
          </a:p>
          <a:p>
            <a:pPr lvl="1"/>
            <a:r>
              <a:rPr lang="en-US" dirty="0"/>
              <a:t>Possible answers include clear teaching of God’s Word, active proclaiming of the gospel, or visible expressions of God’s love.</a:t>
            </a:r>
          </a:p>
          <a:p>
            <a:pPr lvl="1"/>
            <a:endParaRPr lang="en-US" dirty="0"/>
          </a:p>
        </p:txBody>
      </p:sp>
    </p:spTree>
    <p:extLst>
      <p:ext uri="{BB962C8B-B14F-4D97-AF65-F5344CB8AC3E}">
        <p14:creationId xmlns:p14="http://schemas.microsoft.com/office/powerpoint/2010/main" val="59291454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3344F5-2DD3-854D-67C0-3329DC3757B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67FA0DF-DEBB-E50E-DF24-8060CC321444}"/>
              </a:ext>
            </a:extLst>
          </p:cNvPr>
          <p:cNvSpPr>
            <a:spLocks noGrp="1"/>
          </p:cNvSpPr>
          <p:nvPr>
            <p:ph type="title"/>
          </p:nvPr>
        </p:nvSpPr>
        <p:spPr/>
        <p:txBody>
          <a:bodyPr/>
          <a:lstStyle/>
          <a:p>
            <a:r>
              <a:rPr lang="en-US"/>
              <a:t>Matthew 28:16–20</a:t>
            </a:r>
            <a:endParaRPr lang="en-US" dirty="0"/>
          </a:p>
        </p:txBody>
      </p:sp>
      <p:sp>
        <p:nvSpPr>
          <p:cNvPr id="4" name="Content Placeholder 3">
            <a:extLst>
              <a:ext uri="{FF2B5EF4-FFF2-40B4-BE49-F238E27FC236}">
                <a16:creationId xmlns:a16="http://schemas.microsoft.com/office/drawing/2014/main" id="{BA8C1221-9914-E2E9-99D6-ECBF7312CB57}"/>
              </a:ext>
            </a:extLst>
          </p:cNvPr>
          <p:cNvSpPr>
            <a:spLocks noGrp="1"/>
          </p:cNvSpPr>
          <p:nvPr>
            <p:ph sz="quarter" idx="10"/>
          </p:nvPr>
        </p:nvSpPr>
        <p:spPr>
          <a:xfrm>
            <a:off x="1143000" y="1276350"/>
            <a:ext cx="6858000" cy="3581400"/>
          </a:xfrm>
        </p:spPr>
        <p:txBody>
          <a:bodyPr>
            <a:normAutofit fontScale="85000" lnSpcReduction="10000"/>
          </a:bodyPr>
          <a:lstStyle/>
          <a:p>
            <a:r>
              <a:rPr lang="en-US" dirty="0"/>
              <a:t>What elements of these verses indicate Jesus meant them to apply to all believers throughout the Church age? </a:t>
            </a:r>
          </a:p>
          <a:p>
            <a:pPr lvl="1"/>
            <a:r>
              <a:rPr lang="en-US" dirty="0"/>
              <a:t>The Great Commission is tied to Jesus’ continuing authority and power in verse 18. Also, Jesus promised His presence, explaining the power to fulfill His commission would continue to the “end of the age/world.”</a:t>
            </a:r>
          </a:p>
          <a:p>
            <a:pPr lvl="1"/>
            <a:endParaRPr lang="en-US" dirty="0"/>
          </a:p>
        </p:txBody>
      </p:sp>
    </p:spTree>
    <p:extLst>
      <p:ext uri="{BB962C8B-B14F-4D97-AF65-F5344CB8AC3E}">
        <p14:creationId xmlns:p14="http://schemas.microsoft.com/office/powerpoint/2010/main" val="394261896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16E41A-E541-8513-CD4E-5B4F4F0AF5F6}"/>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F6FBD8D5-3883-58F6-C700-0F2E8AE98B5B}"/>
              </a:ext>
            </a:extLst>
          </p:cNvPr>
          <p:cNvSpPr>
            <a:spLocks noGrp="1"/>
          </p:cNvSpPr>
          <p:nvPr>
            <p:ph idx="1"/>
          </p:nvPr>
        </p:nvSpPr>
        <p:spPr/>
        <p:txBody>
          <a:bodyPr>
            <a:normAutofit/>
          </a:bodyPr>
          <a:lstStyle/>
          <a:p>
            <a:r>
              <a:rPr lang="en-US" dirty="0"/>
              <a:t>How can every believer be expected to obey the Great Commission?</a:t>
            </a:r>
          </a:p>
        </p:txBody>
      </p:sp>
    </p:spTree>
    <p:extLst>
      <p:ext uri="{BB962C8B-B14F-4D97-AF65-F5344CB8AC3E}">
        <p14:creationId xmlns:p14="http://schemas.microsoft.com/office/powerpoint/2010/main" val="285573164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D2DC7A-CBC8-A0E2-199B-4B507D55F3DB}"/>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C9A8FDC-DF78-6A62-47A0-A0167B60932E}"/>
              </a:ext>
            </a:extLst>
          </p:cNvPr>
          <p:cNvSpPr>
            <a:spLocks noGrp="1"/>
          </p:cNvSpPr>
          <p:nvPr>
            <p:ph idx="1"/>
          </p:nvPr>
        </p:nvSpPr>
        <p:spPr/>
        <p:txBody>
          <a:bodyPr>
            <a:normAutofit/>
          </a:bodyPr>
          <a:lstStyle/>
          <a:p>
            <a:r>
              <a:rPr lang="en-US" dirty="0"/>
              <a:t>How can you take part in going into all the world to proclaim the gospel of Christ?</a:t>
            </a:r>
          </a:p>
        </p:txBody>
      </p:sp>
    </p:spTree>
    <p:extLst>
      <p:ext uri="{BB962C8B-B14F-4D97-AF65-F5344CB8AC3E}">
        <p14:creationId xmlns:p14="http://schemas.microsoft.com/office/powerpoint/2010/main" val="30241288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868505-C563-D96C-2CF9-A01CD8C625A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6DF06FA-8764-1703-446E-7BBE62DAA7A9}"/>
              </a:ext>
            </a:extLst>
          </p:cNvPr>
          <p:cNvSpPr>
            <a:spLocks noGrp="1"/>
          </p:cNvSpPr>
          <p:nvPr>
            <p:ph type="title"/>
          </p:nvPr>
        </p:nvSpPr>
        <p:spPr/>
        <p:txBody>
          <a:bodyPr/>
          <a:lstStyle/>
          <a:p>
            <a:r>
              <a:rPr lang="en-US" dirty="0"/>
              <a:t>Acts 1:6–8</a:t>
            </a:r>
          </a:p>
        </p:txBody>
      </p:sp>
      <p:sp>
        <p:nvSpPr>
          <p:cNvPr id="4" name="Content Placeholder 3">
            <a:extLst>
              <a:ext uri="{FF2B5EF4-FFF2-40B4-BE49-F238E27FC236}">
                <a16:creationId xmlns:a16="http://schemas.microsoft.com/office/drawing/2014/main" id="{A160020E-58B0-2A47-CDEB-D06B9E8794FC}"/>
              </a:ext>
            </a:extLst>
          </p:cNvPr>
          <p:cNvSpPr>
            <a:spLocks noGrp="1"/>
          </p:cNvSpPr>
          <p:nvPr>
            <p:ph sz="quarter" idx="10"/>
          </p:nvPr>
        </p:nvSpPr>
        <p:spPr/>
        <p:txBody>
          <a:bodyPr>
            <a:normAutofit/>
          </a:bodyPr>
          <a:lstStyle/>
          <a:p>
            <a:r>
              <a:rPr lang="en-US" dirty="0"/>
              <a:t>Does Jesus’ response indicate that civil borders should limit the spread of the gospel?</a:t>
            </a:r>
          </a:p>
          <a:p>
            <a:pPr lvl="1"/>
            <a:r>
              <a:rPr lang="en-US" dirty="0"/>
              <a:t>No</a:t>
            </a:r>
          </a:p>
          <a:p>
            <a:pPr lvl="1"/>
            <a:endParaRPr lang="en-US" dirty="0"/>
          </a:p>
        </p:txBody>
      </p:sp>
    </p:spTree>
    <p:extLst>
      <p:ext uri="{BB962C8B-B14F-4D97-AF65-F5344CB8AC3E}">
        <p14:creationId xmlns:p14="http://schemas.microsoft.com/office/powerpoint/2010/main" val="34915435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DF8FB0-7CAC-045A-FBF7-C715910251F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4CA309E-526B-5A6A-8B3D-137D7E3D5322}"/>
              </a:ext>
            </a:extLst>
          </p:cNvPr>
          <p:cNvSpPr>
            <a:spLocks noGrp="1"/>
          </p:cNvSpPr>
          <p:nvPr>
            <p:ph type="title"/>
          </p:nvPr>
        </p:nvSpPr>
        <p:spPr/>
        <p:txBody>
          <a:bodyPr/>
          <a:lstStyle/>
          <a:p>
            <a:r>
              <a:rPr lang="en-US" dirty="0"/>
              <a:t>Acts 8:1–4</a:t>
            </a:r>
          </a:p>
        </p:txBody>
      </p:sp>
      <p:sp>
        <p:nvSpPr>
          <p:cNvPr id="4" name="Content Placeholder 3">
            <a:extLst>
              <a:ext uri="{FF2B5EF4-FFF2-40B4-BE49-F238E27FC236}">
                <a16:creationId xmlns:a16="http://schemas.microsoft.com/office/drawing/2014/main" id="{DFCC6D8E-964E-67B8-3077-E18913BD2CC9}"/>
              </a:ext>
            </a:extLst>
          </p:cNvPr>
          <p:cNvSpPr>
            <a:spLocks noGrp="1"/>
          </p:cNvSpPr>
          <p:nvPr>
            <p:ph sz="quarter" idx="10"/>
          </p:nvPr>
        </p:nvSpPr>
        <p:spPr/>
        <p:txBody>
          <a:bodyPr>
            <a:normAutofit/>
          </a:bodyPr>
          <a:lstStyle/>
          <a:p>
            <a:r>
              <a:rPr lang="en-US" dirty="0"/>
              <a:t>How did the early Christians respond to opposition from civil leaders in Jerusalem? </a:t>
            </a:r>
          </a:p>
          <a:p>
            <a:pPr lvl="1"/>
            <a:r>
              <a:rPr lang="en-US" dirty="0"/>
              <a:t>They scattered from the city, preaching the gospel everywhere they traveled.</a:t>
            </a:r>
          </a:p>
          <a:p>
            <a:pPr lvl="1"/>
            <a:endParaRPr lang="en-US" dirty="0"/>
          </a:p>
        </p:txBody>
      </p:sp>
    </p:spTree>
    <p:extLst>
      <p:ext uri="{BB962C8B-B14F-4D97-AF65-F5344CB8AC3E}">
        <p14:creationId xmlns:p14="http://schemas.microsoft.com/office/powerpoint/2010/main" val="26960442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627003-BB2B-B0CC-BF28-591D2CCDB273}"/>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804C2505-40D2-D4B3-1B52-CAA94DF486B6}"/>
              </a:ext>
            </a:extLst>
          </p:cNvPr>
          <p:cNvSpPr>
            <a:spLocks noGrp="1"/>
          </p:cNvSpPr>
          <p:nvPr>
            <p:ph idx="1"/>
          </p:nvPr>
        </p:nvSpPr>
        <p:spPr/>
        <p:txBody>
          <a:bodyPr>
            <a:normAutofit/>
          </a:bodyPr>
          <a:lstStyle/>
          <a:p>
            <a:r>
              <a:rPr lang="en-US" dirty="0"/>
              <a:t>Do you know of any countries where it might be dangerous to share the gospel?</a:t>
            </a:r>
          </a:p>
        </p:txBody>
      </p:sp>
    </p:spTree>
    <p:extLst>
      <p:ext uri="{BB962C8B-B14F-4D97-AF65-F5344CB8AC3E}">
        <p14:creationId xmlns:p14="http://schemas.microsoft.com/office/powerpoint/2010/main" val="414375181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23527F-615A-A608-E47B-D6328B35DEC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049DC85-741D-7DA1-CB8B-E638309FB62C}"/>
              </a:ext>
            </a:extLst>
          </p:cNvPr>
          <p:cNvSpPr>
            <a:spLocks noGrp="1"/>
          </p:cNvSpPr>
          <p:nvPr>
            <p:ph type="title"/>
          </p:nvPr>
        </p:nvSpPr>
        <p:spPr/>
        <p:txBody>
          <a:bodyPr/>
          <a:lstStyle/>
          <a:p>
            <a:pPr>
              <a:lnSpc>
                <a:spcPct val="90000"/>
              </a:lnSpc>
            </a:pPr>
            <a:r>
              <a:rPr lang="en-US" dirty="0"/>
              <a:t>Sparks of Missionary Promise</a:t>
            </a:r>
          </a:p>
        </p:txBody>
      </p:sp>
    </p:spTree>
    <p:extLst>
      <p:ext uri="{BB962C8B-B14F-4D97-AF65-F5344CB8AC3E}">
        <p14:creationId xmlns:p14="http://schemas.microsoft.com/office/powerpoint/2010/main" val="15610319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34D921-F24C-9D49-35AD-35FF41CFBAEE}"/>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EA24D600-938F-55A9-EA5E-9BAC033ABA5B}"/>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tretch/>
        </p:blipFill>
        <p:spPr>
          <a:xfrm>
            <a:off x="-31751" y="-5505450"/>
            <a:ext cx="9490589" cy="12268200"/>
          </a:xfrm>
          <a:prstGeom prst="rect">
            <a:avLst/>
          </a:prstGeom>
        </p:spPr>
      </p:pic>
    </p:spTree>
    <p:extLst>
      <p:ext uri="{BB962C8B-B14F-4D97-AF65-F5344CB8AC3E}">
        <p14:creationId xmlns:p14="http://schemas.microsoft.com/office/powerpoint/2010/main" val="230221724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8167FAA-4162-A6AD-C4DB-1E0B8C7B8429}"/>
              </a:ext>
            </a:extLst>
          </p:cNvPr>
          <p:cNvSpPr>
            <a:spLocks noGrp="1"/>
          </p:cNvSpPr>
          <p:nvPr>
            <p:ph type="title"/>
          </p:nvPr>
        </p:nvSpPr>
        <p:spPr/>
        <p:txBody>
          <a:bodyPr/>
          <a:lstStyle/>
          <a:p>
            <a:r>
              <a:rPr lang="en-US" dirty="0"/>
              <a:t>The Five Solas</a:t>
            </a:r>
          </a:p>
        </p:txBody>
      </p:sp>
      <p:sp>
        <p:nvSpPr>
          <p:cNvPr id="4" name="Content Placeholder 3">
            <a:extLst>
              <a:ext uri="{FF2B5EF4-FFF2-40B4-BE49-F238E27FC236}">
                <a16:creationId xmlns:a16="http://schemas.microsoft.com/office/drawing/2014/main" id="{17FDB269-27C6-5055-0161-116ED854C065}"/>
              </a:ext>
            </a:extLst>
          </p:cNvPr>
          <p:cNvSpPr>
            <a:spLocks noGrp="1"/>
          </p:cNvSpPr>
          <p:nvPr>
            <p:ph idx="1"/>
          </p:nvPr>
        </p:nvSpPr>
        <p:spPr>
          <a:xfrm>
            <a:off x="533400" y="1539478"/>
            <a:ext cx="5905500" cy="3318272"/>
          </a:xfrm>
        </p:spPr>
        <p:txBody>
          <a:bodyPr>
            <a:normAutofit fontScale="77500" lnSpcReduction="20000"/>
          </a:bodyPr>
          <a:lstStyle/>
          <a:p>
            <a:pPr marL="457200" indent="-457200">
              <a:buFont typeface="Arial" panose="020B0604020202020204" pitchFamily="34" charset="0"/>
              <a:buChar char="•"/>
            </a:pPr>
            <a:r>
              <a:rPr lang="en-US" i="1" dirty="0"/>
              <a:t>Sola Gratia</a:t>
            </a:r>
            <a:r>
              <a:rPr lang="en-US" dirty="0"/>
              <a:t>—We are saved by grace alone.</a:t>
            </a:r>
          </a:p>
          <a:p>
            <a:pPr marL="457200" indent="-457200">
              <a:buFont typeface="Arial" panose="020B0604020202020204" pitchFamily="34" charset="0"/>
              <a:buChar char="•"/>
            </a:pPr>
            <a:r>
              <a:rPr lang="en-US" i="1" dirty="0"/>
              <a:t>Sola Fide</a:t>
            </a:r>
            <a:r>
              <a:rPr lang="en-US" dirty="0"/>
              <a:t>—This salvation comes through faith alone.</a:t>
            </a:r>
          </a:p>
          <a:p>
            <a:pPr marL="457200" indent="-457200">
              <a:buFont typeface="Arial" panose="020B0604020202020204" pitchFamily="34" charset="0"/>
              <a:buChar char="•"/>
            </a:pPr>
            <a:r>
              <a:rPr lang="en-US" i="1" dirty="0"/>
              <a:t>Solus Christus</a:t>
            </a:r>
            <a:r>
              <a:rPr lang="en-US" dirty="0"/>
              <a:t>—Faith is in Christ alone.</a:t>
            </a:r>
          </a:p>
          <a:p>
            <a:pPr marL="457200" indent="-457200">
              <a:buFont typeface="Arial" panose="020B0604020202020204" pitchFamily="34" charset="0"/>
              <a:buChar char="•"/>
            </a:pPr>
            <a:r>
              <a:rPr lang="en-US" i="1" dirty="0"/>
              <a:t>Sola Scriptura</a:t>
            </a:r>
            <a:r>
              <a:rPr lang="en-US" dirty="0"/>
              <a:t>—Faith and practice are revealed in Scripture alone.</a:t>
            </a:r>
          </a:p>
          <a:p>
            <a:pPr marL="457200" indent="-457200">
              <a:buFont typeface="Arial" panose="020B0604020202020204" pitchFamily="34" charset="0"/>
              <a:buChar char="•"/>
            </a:pPr>
            <a:r>
              <a:rPr lang="en-US" i="1" dirty="0"/>
              <a:t>Sola Deo Gloria</a:t>
            </a:r>
            <a:r>
              <a:rPr lang="en-US" dirty="0"/>
              <a:t>—We live as Christians for the glory of God alone.</a:t>
            </a:r>
          </a:p>
        </p:txBody>
      </p:sp>
      <p:pic>
        <p:nvPicPr>
          <p:cNvPr id="6" name="Picture 5">
            <a:extLst>
              <a:ext uri="{FF2B5EF4-FFF2-40B4-BE49-F238E27FC236}">
                <a16:creationId xmlns:a16="http://schemas.microsoft.com/office/drawing/2014/main" id="{3A4B8557-803E-EF12-A3E6-4C4D6E319E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29237" y="1885950"/>
            <a:ext cx="2490220" cy="2490220"/>
          </a:xfrm>
          <a:prstGeom prst="rect">
            <a:avLst/>
          </a:prstGeom>
        </p:spPr>
      </p:pic>
    </p:spTree>
    <p:extLst>
      <p:ext uri="{BB962C8B-B14F-4D97-AF65-F5344CB8AC3E}">
        <p14:creationId xmlns:p14="http://schemas.microsoft.com/office/powerpoint/2010/main" val="307645149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2A1703-43AA-63CA-1CA5-38BAA3CC064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9650288-F1E3-1E94-9306-BF5A0BDFA811}"/>
              </a:ext>
            </a:extLst>
          </p:cNvPr>
          <p:cNvSpPr>
            <a:spLocks noGrp="1"/>
          </p:cNvSpPr>
          <p:nvPr>
            <p:ph type="title"/>
          </p:nvPr>
        </p:nvSpPr>
        <p:spPr/>
        <p:txBody>
          <a:bodyPr/>
          <a:lstStyle/>
          <a:p>
            <a:r>
              <a:rPr lang="en-US" dirty="0"/>
              <a:t>Sparks of Missionary Promise</a:t>
            </a:r>
          </a:p>
        </p:txBody>
      </p:sp>
      <p:sp>
        <p:nvSpPr>
          <p:cNvPr id="4" name="Content Placeholder 3">
            <a:extLst>
              <a:ext uri="{FF2B5EF4-FFF2-40B4-BE49-F238E27FC236}">
                <a16:creationId xmlns:a16="http://schemas.microsoft.com/office/drawing/2014/main" id="{BC463B95-C993-6D2F-0069-E868B10CC992}"/>
              </a:ext>
            </a:extLst>
          </p:cNvPr>
          <p:cNvSpPr>
            <a:spLocks noGrp="1"/>
          </p:cNvSpPr>
          <p:nvPr>
            <p:ph sz="quarter" idx="10"/>
          </p:nvPr>
        </p:nvSpPr>
        <p:spPr/>
        <p:txBody>
          <a:bodyPr>
            <a:normAutofit/>
          </a:bodyPr>
          <a:lstStyle/>
          <a:p>
            <a:r>
              <a:rPr lang="en-US" dirty="0"/>
              <a:t>What opportunities does your schedule provide for sharing the gospel?</a:t>
            </a:r>
          </a:p>
        </p:txBody>
      </p:sp>
    </p:spTree>
    <p:extLst>
      <p:ext uri="{BB962C8B-B14F-4D97-AF65-F5344CB8AC3E}">
        <p14:creationId xmlns:p14="http://schemas.microsoft.com/office/powerpoint/2010/main" val="212422181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CD2E80-207D-EFE7-6696-9B05F6EB33FA}"/>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7E0B2F25-9C73-FD66-0B70-2E14D3DEF5EC}"/>
              </a:ext>
            </a:extLst>
          </p:cNvPr>
          <p:cNvSpPr>
            <a:spLocks noGrp="1"/>
          </p:cNvSpPr>
          <p:nvPr>
            <p:ph idx="1"/>
          </p:nvPr>
        </p:nvSpPr>
        <p:spPr/>
        <p:txBody>
          <a:bodyPr>
            <a:normAutofit/>
          </a:bodyPr>
          <a:lstStyle/>
          <a:p>
            <a:r>
              <a:rPr lang="en-US" dirty="0"/>
              <a:t>How can God use everyday activities as opportunities to testify for Christ?</a:t>
            </a:r>
          </a:p>
        </p:txBody>
      </p:sp>
    </p:spTree>
    <p:extLst>
      <p:ext uri="{BB962C8B-B14F-4D97-AF65-F5344CB8AC3E}">
        <p14:creationId xmlns:p14="http://schemas.microsoft.com/office/powerpoint/2010/main" val="7532671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D92821-A852-1478-FCE2-22DFEE71E368}"/>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75F1B711-B1F1-6E40-0D3C-07898DFB6468}"/>
              </a:ext>
            </a:extLst>
          </p:cNvPr>
          <p:cNvSpPr>
            <a:spLocks noGrp="1"/>
          </p:cNvSpPr>
          <p:nvPr>
            <p:ph idx="1"/>
          </p:nvPr>
        </p:nvSpPr>
        <p:spPr/>
        <p:txBody>
          <a:bodyPr>
            <a:normAutofit lnSpcReduction="10000"/>
          </a:bodyPr>
          <a:lstStyle/>
          <a:p>
            <a:r>
              <a:rPr lang="en-US" dirty="0"/>
              <a:t>The injunction to preach the gospel to all nations of unbelievers has respect not only to the age of the Apostles, but to all ages to come till the end of the world.</a:t>
            </a:r>
          </a:p>
          <a:p>
            <a:pPr algn="r"/>
            <a:r>
              <a:rPr lang="en-US" sz="2600" dirty="0"/>
              <a:t>—Adrianus Saravia, </a:t>
            </a:r>
            <a:br>
              <a:rPr lang="en-US" sz="2600" dirty="0"/>
            </a:br>
            <a:r>
              <a:rPr lang="en-US" sz="2600" i="1" dirty="0"/>
              <a:t>A Treatise on Different Degrees </a:t>
            </a:r>
            <a:br>
              <a:rPr lang="en-US" sz="2600" i="1" dirty="0"/>
            </a:br>
            <a:r>
              <a:rPr lang="en-US" sz="2600" i="1" dirty="0"/>
              <a:t>of the Christian Priesthood</a:t>
            </a:r>
            <a:endParaRPr lang="en-US" i="1" dirty="0"/>
          </a:p>
        </p:txBody>
      </p:sp>
    </p:spTree>
    <p:extLst>
      <p:ext uri="{BB962C8B-B14F-4D97-AF65-F5344CB8AC3E}">
        <p14:creationId xmlns:p14="http://schemas.microsoft.com/office/powerpoint/2010/main" val="320994579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962E3-350A-EC1D-A353-1AADA6A9BFE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C1A976B-C4C6-D87F-0F4C-51AB3561C570}"/>
              </a:ext>
            </a:extLst>
          </p:cNvPr>
          <p:cNvSpPr>
            <a:spLocks noGrp="1"/>
          </p:cNvSpPr>
          <p:nvPr>
            <p:ph type="title"/>
          </p:nvPr>
        </p:nvSpPr>
        <p:spPr/>
        <p:txBody>
          <a:bodyPr/>
          <a:lstStyle/>
          <a:p>
            <a:r>
              <a:rPr lang="en-US" dirty="0"/>
              <a:t>1 Corinthians 16:7–9</a:t>
            </a:r>
          </a:p>
        </p:txBody>
      </p:sp>
      <p:sp>
        <p:nvSpPr>
          <p:cNvPr id="4" name="Content Placeholder 3">
            <a:extLst>
              <a:ext uri="{FF2B5EF4-FFF2-40B4-BE49-F238E27FC236}">
                <a16:creationId xmlns:a16="http://schemas.microsoft.com/office/drawing/2014/main" id="{FC1D2A70-A51B-7A2F-F00C-D16BCC1692E1}"/>
              </a:ext>
            </a:extLst>
          </p:cNvPr>
          <p:cNvSpPr>
            <a:spLocks noGrp="1"/>
          </p:cNvSpPr>
          <p:nvPr>
            <p:ph sz="quarter" idx="10"/>
          </p:nvPr>
        </p:nvSpPr>
        <p:spPr>
          <a:xfrm>
            <a:off x="1143000" y="1276350"/>
            <a:ext cx="6705600" cy="3505200"/>
          </a:xfrm>
        </p:spPr>
        <p:txBody>
          <a:bodyPr>
            <a:normAutofit fontScale="92500"/>
          </a:bodyPr>
          <a:lstStyle/>
          <a:p>
            <a:r>
              <a:rPr lang="en-US" dirty="0"/>
              <a:t>Consider internal difficulties (struggles within the heart of the missionary or within the supporting churches and institutions).</a:t>
            </a:r>
          </a:p>
          <a:p>
            <a:pPr lvl="1"/>
            <a:r>
              <a:rPr lang="en-US" dirty="0"/>
              <a:t>Some possible responses would include fear, spiritual struggles, general apathy of the Church, etc.</a:t>
            </a:r>
          </a:p>
        </p:txBody>
      </p:sp>
    </p:spTree>
    <p:extLst>
      <p:ext uri="{BB962C8B-B14F-4D97-AF65-F5344CB8AC3E}">
        <p14:creationId xmlns:p14="http://schemas.microsoft.com/office/powerpoint/2010/main" val="116167952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CABA7-F3C1-1A85-53C6-19F06D75A64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4B4A40E-CD87-B587-F04C-ABD144670D4D}"/>
              </a:ext>
            </a:extLst>
          </p:cNvPr>
          <p:cNvSpPr>
            <a:spLocks noGrp="1"/>
          </p:cNvSpPr>
          <p:nvPr>
            <p:ph type="title"/>
          </p:nvPr>
        </p:nvSpPr>
        <p:spPr/>
        <p:txBody>
          <a:bodyPr/>
          <a:lstStyle/>
          <a:p>
            <a:r>
              <a:rPr lang="en-US" dirty="0"/>
              <a:t>1 Corinthians 16:7–9</a:t>
            </a:r>
          </a:p>
        </p:txBody>
      </p:sp>
      <p:sp>
        <p:nvSpPr>
          <p:cNvPr id="4" name="Content Placeholder 3">
            <a:extLst>
              <a:ext uri="{FF2B5EF4-FFF2-40B4-BE49-F238E27FC236}">
                <a16:creationId xmlns:a16="http://schemas.microsoft.com/office/drawing/2014/main" id="{6E51AB9B-42CE-818B-F173-E69C11FC1349}"/>
              </a:ext>
            </a:extLst>
          </p:cNvPr>
          <p:cNvSpPr>
            <a:spLocks noGrp="1"/>
          </p:cNvSpPr>
          <p:nvPr>
            <p:ph sz="quarter" idx="10"/>
          </p:nvPr>
        </p:nvSpPr>
        <p:spPr/>
        <p:txBody>
          <a:bodyPr>
            <a:normAutofit fontScale="92500"/>
          </a:bodyPr>
          <a:lstStyle/>
          <a:p>
            <a:r>
              <a:rPr lang="en-US" dirty="0"/>
              <a:t>Consider external difficulties (opposition from outside of the church).</a:t>
            </a:r>
          </a:p>
          <a:p>
            <a:pPr lvl="1"/>
            <a:r>
              <a:rPr lang="en-US" dirty="0"/>
              <a:t>Some possible responses would include government prohibitions, geographic difficulties, the cost of ministering abroad, etc.</a:t>
            </a:r>
          </a:p>
        </p:txBody>
      </p:sp>
    </p:spTree>
    <p:extLst>
      <p:ext uri="{BB962C8B-B14F-4D97-AF65-F5344CB8AC3E}">
        <p14:creationId xmlns:p14="http://schemas.microsoft.com/office/powerpoint/2010/main" val="42104396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BE44FD-CE6B-5C88-0FBE-E8B6240B0D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4CBE6-4E9F-E951-C2D4-8DAD2C1B70A9}"/>
              </a:ext>
            </a:extLst>
          </p:cNvPr>
          <p:cNvSpPr>
            <a:spLocks noGrp="1"/>
          </p:cNvSpPr>
          <p:nvPr>
            <p:ph type="title"/>
          </p:nvPr>
        </p:nvSpPr>
        <p:spPr/>
        <p:txBody>
          <a:bodyPr/>
          <a:lstStyle/>
          <a:p>
            <a:r>
              <a:rPr lang="en-US" sz="5400" dirty="0"/>
              <a:t>Baron Justinian von Welz</a:t>
            </a:r>
          </a:p>
        </p:txBody>
      </p:sp>
      <p:sp>
        <p:nvSpPr>
          <p:cNvPr id="3" name="Text Placeholder 2">
            <a:extLst>
              <a:ext uri="{FF2B5EF4-FFF2-40B4-BE49-F238E27FC236}">
                <a16:creationId xmlns:a16="http://schemas.microsoft.com/office/drawing/2014/main" id="{F086A5F0-328A-31BE-1E11-A9D199CE550C}"/>
              </a:ext>
            </a:extLst>
          </p:cNvPr>
          <p:cNvSpPr>
            <a:spLocks noGrp="1"/>
          </p:cNvSpPr>
          <p:nvPr>
            <p:ph type="body" sz="quarter" idx="10"/>
          </p:nvPr>
        </p:nvSpPr>
        <p:spPr/>
        <p:txBody>
          <a:bodyPr/>
          <a:lstStyle/>
          <a:p>
            <a:r>
              <a:rPr lang="en-US" dirty="0"/>
              <a:t>Further Reading:</a:t>
            </a:r>
          </a:p>
        </p:txBody>
      </p:sp>
    </p:spTree>
    <p:extLst>
      <p:ext uri="{BB962C8B-B14F-4D97-AF65-F5344CB8AC3E}">
        <p14:creationId xmlns:p14="http://schemas.microsoft.com/office/powerpoint/2010/main" val="86183849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FA5BAF-898A-7CDE-C7AE-1C7747560B0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E36847F-B8FD-23E7-EB5A-8E0655E13E4A}"/>
              </a:ext>
            </a:extLst>
          </p:cNvPr>
          <p:cNvSpPr>
            <a:spLocks noGrp="1"/>
          </p:cNvSpPr>
          <p:nvPr>
            <p:ph type="title"/>
          </p:nvPr>
        </p:nvSpPr>
        <p:spPr/>
        <p:txBody>
          <a:bodyPr/>
          <a:lstStyle/>
          <a:p>
            <a:r>
              <a:rPr lang="en-US" dirty="0"/>
              <a:t>Baron Justinian von Welz</a:t>
            </a:r>
          </a:p>
        </p:txBody>
      </p:sp>
      <p:sp>
        <p:nvSpPr>
          <p:cNvPr id="4" name="Content Placeholder 3">
            <a:extLst>
              <a:ext uri="{FF2B5EF4-FFF2-40B4-BE49-F238E27FC236}">
                <a16:creationId xmlns:a16="http://schemas.microsoft.com/office/drawing/2014/main" id="{A7FF83F1-2184-B07E-440A-1357BFF43D4E}"/>
              </a:ext>
            </a:extLst>
          </p:cNvPr>
          <p:cNvSpPr>
            <a:spLocks noGrp="1"/>
          </p:cNvSpPr>
          <p:nvPr>
            <p:ph sz="quarter" idx="10"/>
          </p:nvPr>
        </p:nvSpPr>
        <p:spPr/>
        <p:txBody>
          <a:bodyPr>
            <a:normAutofit/>
          </a:bodyPr>
          <a:lstStyle/>
          <a:p>
            <a:r>
              <a:rPr lang="en-US" dirty="0"/>
              <a:t>According to the first point, what is God’s will? </a:t>
            </a:r>
          </a:p>
          <a:p>
            <a:pPr lvl="1"/>
            <a:r>
              <a:rPr lang="en-US" dirty="0"/>
              <a:t>It is God’s will that everyone would be saved. </a:t>
            </a:r>
          </a:p>
          <a:p>
            <a:pPr lvl="1"/>
            <a:endParaRPr lang="en-US" dirty="0"/>
          </a:p>
        </p:txBody>
      </p:sp>
    </p:spTree>
    <p:extLst>
      <p:ext uri="{BB962C8B-B14F-4D97-AF65-F5344CB8AC3E}">
        <p14:creationId xmlns:p14="http://schemas.microsoft.com/office/powerpoint/2010/main" val="36408767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CF21C6-3F12-415F-C5F6-5E708AC0493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E2FC202-F5E8-D6F9-18CB-6719A5A2B1F9}"/>
              </a:ext>
            </a:extLst>
          </p:cNvPr>
          <p:cNvSpPr>
            <a:spLocks noGrp="1"/>
          </p:cNvSpPr>
          <p:nvPr>
            <p:ph type="title"/>
          </p:nvPr>
        </p:nvSpPr>
        <p:spPr/>
        <p:txBody>
          <a:bodyPr/>
          <a:lstStyle/>
          <a:p>
            <a:r>
              <a:rPr lang="en-US" dirty="0"/>
              <a:t>Baron Justinian von Welz</a:t>
            </a:r>
          </a:p>
        </p:txBody>
      </p:sp>
      <p:sp>
        <p:nvSpPr>
          <p:cNvPr id="4" name="Content Placeholder 3">
            <a:extLst>
              <a:ext uri="{FF2B5EF4-FFF2-40B4-BE49-F238E27FC236}">
                <a16:creationId xmlns:a16="http://schemas.microsoft.com/office/drawing/2014/main" id="{8A217BCC-145A-E697-E8A5-9BF9E1A530FD}"/>
              </a:ext>
            </a:extLst>
          </p:cNvPr>
          <p:cNvSpPr>
            <a:spLocks noGrp="1"/>
          </p:cNvSpPr>
          <p:nvPr>
            <p:ph sz="quarter" idx="10"/>
          </p:nvPr>
        </p:nvSpPr>
        <p:spPr/>
        <p:txBody>
          <a:bodyPr>
            <a:normAutofit/>
          </a:bodyPr>
          <a:lstStyle/>
          <a:p>
            <a:r>
              <a:rPr lang="en-US" dirty="0"/>
              <a:t>Can you think of anyone from history who set a “glorious example” to share the gospel? </a:t>
            </a:r>
            <a:br>
              <a:rPr lang="en-US" dirty="0"/>
            </a:br>
            <a:r>
              <a:rPr lang="en-US" dirty="0"/>
              <a:t>Or perhaps you have met some missionaries that your church supports? </a:t>
            </a:r>
          </a:p>
        </p:txBody>
      </p:sp>
    </p:spTree>
    <p:extLst>
      <p:ext uri="{BB962C8B-B14F-4D97-AF65-F5344CB8AC3E}">
        <p14:creationId xmlns:p14="http://schemas.microsoft.com/office/powerpoint/2010/main" val="32973967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FAB86C-1200-F529-C9F0-B842974538B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2CCF658-B04A-17CD-CCD7-1E8D946C49BB}"/>
              </a:ext>
            </a:extLst>
          </p:cNvPr>
          <p:cNvSpPr>
            <a:spLocks noGrp="1"/>
          </p:cNvSpPr>
          <p:nvPr>
            <p:ph type="title"/>
          </p:nvPr>
        </p:nvSpPr>
        <p:spPr/>
        <p:txBody>
          <a:bodyPr/>
          <a:lstStyle/>
          <a:p>
            <a:r>
              <a:rPr lang="en-US" dirty="0"/>
              <a:t>Baron Justinian von Welz</a:t>
            </a:r>
          </a:p>
        </p:txBody>
      </p:sp>
      <p:sp>
        <p:nvSpPr>
          <p:cNvPr id="4" name="Content Placeholder 3">
            <a:extLst>
              <a:ext uri="{FF2B5EF4-FFF2-40B4-BE49-F238E27FC236}">
                <a16:creationId xmlns:a16="http://schemas.microsoft.com/office/drawing/2014/main" id="{73F0AEF8-AB46-2181-A643-2C1157F24692}"/>
              </a:ext>
            </a:extLst>
          </p:cNvPr>
          <p:cNvSpPr>
            <a:spLocks noGrp="1"/>
          </p:cNvSpPr>
          <p:nvPr>
            <p:ph sz="quarter" idx="10"/>
          </p:nvPr>
        </p:nvSpPr>
        <p:spPr/>
        <p:txBody>
          <a:bodyPr>
            <a:normAutofit fontScale="92500" lnSpcReduction="10000"/>
          </a:bodyPr>
          <a:lstStyle/>
          <a:p>
            <a:r>
              <a:rPr lang="en-US" dirty="0"/>
              <a:t>What argument does Welz make in his third point? Summarize it in your words. </a:t>
            </a:r>
          </a:p>
          <a:p>
            <a:pPr lvl="1"/>
            <a:r>
              <a:rPr lang="en-US" dirty="0"/>
              <a:t>It’s contradictory for Christians to pray that God would save lost souls while not somehow contributing toward the cause of missions.</a:t>
            </a:r>
          </a:p>
        </p:txBody>
      </p:sp>
    </p:spTree>
    <p:extLst>
      <p:ext uri="{BB962C8B-B14F-4D97-AF65-F5344CB8AC3E}">
        <p14:creationId xmlns:p14="http://schemas.microsoft.com/office/powerpoint/2010/main" val="26013547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15E87-9350-2D72-EB27-F737EE0F14B4}"/>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30AB3E3D-605B-1AD7-3788-0C3E5379E054}"/>
              </a:ext>
            </a:extLst>
          </p:cNvPr>
          <p:cNvSpPr>
            <a:spLocks noGrp="1"/>
          </p:cNvSpPr>
          <p:nvPr>
            <p:ph idx="1"/>
          </p:nvPr>
        </p:nvSpPr>
        <p:spPr/>
        <p:txBody>
          <a:bodyPr>
            <a:normAutofit/>
          </a:bodyPr>
          <a:lstStyle/>
          <a:p>
            <a:r>
              <a:rPr lang="en-US" dirty="0"/>
              <a:t>Which of these four motivations for taking the gospel to all nations do you find most persuasive?</a:t>
            </a:r>
          </a:p>
        </p:txBody>
      </p:sp>
    </p:spTree>
    <p:extLst>
      <p:ext uri="{BB962C8B-B14F-4D97-AF65-F5344CB8AC3E}">
        <p14:creationId xmlns:p14="http://schemas.microsoft.com/office/powerpoint/2010/main" val="97357151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65F722-3118-2B8A-4D52-A2A90FF5CC2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2D88EF8-4FDA-D437-4DCE-4F3C969BE5D0}"/>
              </a:ext>
            </a:extLst>
          </p:cNvPr>
          <p:cNvSpPr>
            <a:spLocks noGrp="1"/>
          </p:cNvSpPr>
          <p:nvPr>
            <p:ph type="title"/>
          </p:nvPr>
        </p:nvSpPr>
        <p:spPr/>
        <p:txBody>
          <a:bodyPr/>
          <a:lstStyle/>
          <a:p>
            <a:r>
              <a:rPr lang="en-US" dirty="0"/>
              <a:t>Indulgences: </a:t>
            </a:r>
            <a:br>
              <a:rPr lang="en-US" dirty="0"/>
            </a:br>
            <a:r>
              <a:rPr lang="en-US" dirty="0"/>
              <a:t>The Corruption </a:t>
            </a:r>
            <a:br>
              <a:rPr lang="en-US" dirty="0"/>
            </a:br>
            <a:r>
              <a:rPr lang="en-US" dirty="0"/>
              <a:t>of Grace</a:t>
            </a:r>
          </a:p>
        </p:txBody>
      </p:sp>
    </p:spTree>
    <p:extLst>
      <p:ext uri="{BB962C8B-B14F-4D97-AF65-F5344CB8AC3E}">
        <p14:creationId xmlns:p14="http://schemas.microsoft.com/office/powerpoint/2010/main" val="199947181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7102D1-116A-1593-661C-8FC72D9F7FA5}"/>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115BD0D-CB95-CEB9-ABC2-092DE4EAE155}"/>
              </a:ext>
            </a:extLst>
          </p:cNvPr>
          <p:cNvSpPr>
            <a:spLocks noGrp="1"/>
          </p:cNvSpPr>
          <p:nvPr>
            <p:ph idx="1"/>
          </p:nvPr>
        </p:nvSpPr>
        <p:spPr/>
        <p:txBody>
          <a:bodyPr>
            <a:normAutofit/>
          </a:bodyPr>
          <a:lstStyle/>
          <a:p>
            <a:r>
              <a:rPr lang="en-US" dirty="0"/>
              <a:t>Can you think of any other reasons we should want to participate in and support world missions?</a:t>
            </a:r>
          </a:p>
        </p:txBody>
      </p:sp>
    </p:spTree>
    <p:extLst>
      <p:ext uri="{BB962C8B-B14F-4D97-AF65-F5344CB8AC3E}">
        <p14:creationId xmlns:p14="http://schemas.microsoft.com/office/powerpoint/2010/main" val="1946630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375855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506110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A3AFF7-1741-4122-9BB6-8B34FE364A4C}"/>
              </a:ext>
            </a:extLst>
          </p:cNvPr>
          <p:cNvSpPr>
            <a:spLocks noGrp="1"/>
          </p:cNvSpPr>
          <p:nvPr>
            <p:ph type="ctrTitle"/>
          </p:nvPr>
        </p:nvSpPr>
        <p:spPr/>
        <p:txBody>
          <a:bodyPr/>
          <a:lstStyle/>
          <a:p>
            <a:r>
              <a:rPr lang="en-US" dirty="0"/>
              <a:t>An Explosion </a:t>
            </a:r>
            <a:br>
              <a:rPr lang="en-US" dirty="0"/>
            </a:br>
            <a:r>
              <a:rPr lang="en-US" dirty="0"/>
              <a:t>of Pietism</a:t>
            </a:r>
          </a:p>
        </p:txBody>
      </p:sp>
      <p:sp>
        <p:nvSpPr>
          <p:cNvPr id="3" name="Subtitle 2">
            <a:extLst>
              <a:ext uri="{FF2B5EF4-FFF2-40B4-BE49-F238E27FC236}">
                <a16:creationId xmlns:a16="http://schemas.microsoft.com/office/drawing/2014/main" id="{BCF8F550-7590-4843-A85F-CB8261DDE27F}"/>
              </a:ext>
            </a:extLst>
          </p:cNvPr>
          <p:cNvSpPr>
            <a:spLocks noGrp="1"/>
          </p:cNvSpPr>
          <p:nvPr>
            <p:ph type="subTitle" idx="1"/>
          </p:nvPr>
        </p:nvSpPr>
        <p:spPr/>
        <p:txBody>
          <a:bodyPr/>
          <a:lstStyle/>
          <a:p>
            <a:r>
              <a:rPr lang="en-US" dirty="0"/>
              <a:t>CHAPTER 7</a:t>
            </a:r>
          </a:p>
        </p:txBody>
      </p:sp>
    </p:spTree>
    <p:extLst>
      <p:ext uri="{BB962C8B-B14F-4D97-AF65-F5344CB8AC3E}">
        <p14:creationId xmlns:p14="http://schemas.microsoft.com/office/powerpoint/2010/main" val="3593695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EC89E0E7-7955-4507-8E23-D1CC6529622F}"/>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a:stretch/>
        </p:blipFill>
        <p:spPr>
          <a:xfrm>
            <a:off x="1693690" y="502920"/>
            <a:ext cx="5756620" cy="8555265"/>
          </a:xfrm>
          <a:prstGeom prst="rect">
            <a:avLst/>
          </a:prstGeom>
        </p:spPr>
      </p:pic>
    </p:spTree>
    <p:extLst>
      <p:ext uri="{BB962C8B-B14F-4D97-AF65-F5344CB8AC3E}">
        <p14:creationId xmlns:p14="http://schemas.microsoft.com/office/powerpoint/2010/main" val="39042095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0 -9.87654E-7 L 0 -0.98395 " pathEditMode="relative" rAng="0" ptsTypes="AA">
                                      <p:cBhvr>
                                        <p:cTn id="6" dur="5000" fill="hold"/>
                                        <p:tgtEl>
                                          <p:spTgt spid="11"/>
                                        </p:tgtEl>
                                        <p:attrNameLst>
                                          <p:attrName>ppt_x</p:attrName>
                                          <p:attrName>ppt_y</p:attrName>
                                        </p:attrNameLst>
                                      </p:cBhvr>
                                      <p:rCtr x="0" y="-4919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999091-BB16-9B90-06F2-5E26FABF670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0DF102C-4639-4F78-20CC-2E20AD41E31A}"/>
              </a:ext>
            </a:extLst>
          </p:cNvPr>
          <p:cNvSpPr>
            <a:spLocks noGrp="1"/>
          </p:cNvSpPr>
          <p:nvPr>
            <p:ph type="title"/>
          </p:nvPr>
        </p:nvSpPr>
        <p:spPr/>
        <p:txBody>
          <a:bodyPr/>
          <a:lstStyle/>
          <a:p>
            <a:r>
              <a:rPr lang="en-US" dirty="0"/>
              <a:t>Pietism Defined</a:t>
            </a:r>
          </a:p>
        </p:txBody>
      </p:sp>
      <p:sp>
        <p:nvSpPr>
          <p:cNvPr id="4" name="Text Placeholder 3">
            <a:extLst>
              <a:ext uri="{FF2B5EF4-FFF2-40B4-BE49-F238E27FC236}">
                <a16:creationId xmlns:a16="http://schemas.microsoft.com/office/drawing/2014/main" id="{870CB010-BFD7-F192-F296-1B5ABA7E37B3}"/>
              </a:ext>
            </a:extLst>
          </p:cNvPr>
          <p:cNvSpPr>
            <a:spLocks noGrp="1"/>
          </p:cNvSpPr>
          <p:nvPr>
            <p:ph type="body" sz="quarter" idx="10"/>
          </p:nvPr>
        </p:nvSpPr>
        <p:spPr/>
        <p:txBody>
          <a:bodyPr/>
          <a:lstStyle/>
          <a:p>
            <a:r>
              <a:rPr lang="en-US" dirty="0"/>
              <a:t>Introduction:</a:t>
            </a:r>
          </a:p>
        </p:txBody>
      </p:sp>
    </p:spTree>
    <p:extLst>
      <p:ext uri="{BB962C8B-B14F-4D97-AF65-F5344CB8AC3E}">
        <p14:creationId xmlns:p14="http://schemas.microsoft.com/office/powerpoint/2010/main" val="393553781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F489D2-73A4-7021-24F5-9459DEA46E9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6027F6C-3B13-7960-E7C6-1EA2CF54DD90}"/>
              </a:ext>
            </a:extLst>
          </p:cNvPr>
          <p:cNvSpPr>
            <a:spLocks noGrp="1"/>
          </p:cNvSpPr>
          <p:nvPr>
            <p:ph type="title"/>
          </p:nvPr>
        </p:nvSpPr>
        <p:spPr/>
        <p:txBody>
          <a:bodyPr/>
          <a:lstStyle/>
          <a:p>
            <a:r>
              <a:rPr lang="en-US" dirty="0"/>
              <a:t>Revelation 3:1–6</a:t>
            </a:r>
          </a:p>
        </p:txBody>
      </p:sp>
      <p:sp>
        <p:nvSpPr>
          <p:cNvPr id="4" name="Content Placeholder 3">
            <a:extLst>
              <a:ext uri="{FF2B5EF4-FFF2-40B4-BE49-F238E27FC236}">
                <a16:creationId xmlns:a16="http://schemas.microsoft.com/office/drawing/2014/main" id="{0770703C-57E3-BA11-D56D-1D70D545D8B7}"/>
              </a:ext>
            </a:extLst>
          </p:cNvPr>
          <p:cNvSpPr>
            <a:spLocks noGrp="1"/>
          </p:cNvSpPr>
          <p:nvPr>
            <p:ph sz="quarter" idx="10"/>
          </p:nvPr>
        </p:nvSpPr>
        <p:spPr/>
        <p:txBody>
          <a:bodyPr>
            <a:normAutofit/>
          </a:bodyPr>
          <a:lstStyle/>
          <a:p>
            <a:r>
              <a:rPr lang="en-US" dirty="0"/>
              <a:t>What was Sardis’s reputation? </a:t>
            </a:r>
          </a:p>
          <a:p>
            <a:pPr lvl="1"/>
            <a:r>
              <a:rPr lang="en-US" dirty="0"/>
              <a:t>Being alive</a:t>
            </a:r>
          </a:p>
        </p:txBody>
      </p:sp>
    </p:spTree>
    <p:extLst>
      <p:ext uri="{BB962C8B-B14F-4D97-AF65-F5344CB8AC3E}">
        <p14:creationId xmlns:p14="http://schemas.microsoft.com/office/powerpoint/2010/main" val="255996768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D05F5B-C74F-5A56-0480-3C0E9BD1CF8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F8B54F7-32EE-E13C-693B-230D00936ED0}"/>
              </a:ext>
            </a:extLst>
          </p:cNvPr>
          <p:cNvSpPr>
            <a:spLocks noGrp="1"/>
          </p:cNvSpPr>
          <p:nvPr>
            <p:ph type="title"/>
          </p:nvPr>
        </p:nvSpPr>
        <p:spPr/>
        <p:txBody>
          <a:bodyPr/>
          <a:lstStyle/>
          <a:p>
            <a:r>
              <a:rPr lang="en-US" dirty="0"/>
              <a:t>Revelation 3:1–6</a:t>
            </a:r>
          </a:p>
        </p:txBody>
      </p:sp>
      <p:sp>
        <p:nvSpPr>
          <p:cNvPr id="4" name="Content Placeholder 3">
            <a:extLst>
              <a:ext uri="{FF2B5EF4-FFF2-40B4-BE49-F238E27FC236}">
                <a16:creationId xmlns:a16="http://schemas.microsoft.com/office/drawing/2014/main" id="{49F6C8D6-74CB-2885-CE4A-A6738CDAF72C}"/>
              </a:ext>
            </a:extLst>
          </p:cNvPr>
          <p:cNvSpPr>
            <a:spLocks noGrp="1"/>
          </p:cNvSpPr>
          <p:nvPr>
            <p:ph sz="quarter" idx="10"/>
          </p:nvPr>
        </p:nvSpPr>
        <p:spPr/>
        <p:txBody>
          <a:bodyPr>
            <a:normAutofit/>
          </a:bodyPr>
          <a:lstStyle/>
          <a:p>
            <a:r>
              <a:rPr lang="en-US" dirty="0"/>
              <a:t>What did Jesus identify as their true condition? </a:t>
            </a:r>
          </a:p>
          <a:p>
            <a:pPr lvl="1"/>
            <a:r>
              <a:rPr lang="en-US" dirty="0"/>
              <a:t>They were dead.</a:t>
            </a:r>
          </a:p>
        </p:txBody>
      </p:sp>
    </p:spTree>
    <p:extLst>
      <p:ext uri="{BB962C8B-B14F-4D97-AF65-F5344CB8AC3E}">
        <p14:creationId xmlns:p14="http://schemas.microsoft.com/office/powerpoint/2010/main" val="611035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4A1E34-0BFD-4D46-CFF3-E9C1F912248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20294E7-4783-9E8F-41F5-495646E3A1C4}"/>
              </a:ext>
            </a:extLst>
          </p:cNvPr>
          <p:cNvSpPr>
            <a:spLocks noGrp="1"/>
          </p:cNvSpPr>
          <p:nvPr>
            <p:ph type="title"/>
          </p:nvPr>
        </p:nvSpPr>
        <p:spPr/>
        <p:txBody>
          <a:bodyPr/>
          <a:lstStyle/>
          <a:p>
            <a:r>
              <a:rPr lang="en-US" dirty="0"/>
              <a:t>Revelation 3:1–6</a:t>
            </a:r>
          </a:p>
        </p:txBody>
      </p:sp>
      <p:sp>
        <p:nvSpPr>
          <p:cNvPr id="4" name="Content Placeholder 3">
            <a:extLst>
              <a:ext uri="{FF2B5EF4-FFF2-40B4-BE49-F238E27FC236}">
                <a16:creationId xmlns:a16="http://schemas.microsoft.com/office/drawing/2014/main" id="{223D659A-FD4C-09C5-F2C0-6892C23E1F20}"/>
              </a:ext>
            </a:extLst>
          </p:cNvPr>
          <p:cNvSpPr>
            <a:spLocks noGrp="1"/>
          </p:cNvSpPr>
          <p:nvPr>
            <p:ph sz="quarter" idx="10"/>
          </p:nvPr>
        </p:nvSpPr>
        <p:spPr>
          <a:xfrm>
            <a:off x="1143000" y="1276350"/>
            <a:ext cx="6705600" cy="3505200"/>
          </a:xfrm>
        </p:spPr>
        <p:txBody>
          <a:bodyPr>
            <a:normAutofit/>
          </a:bodyPr>
          <a:lstStyle/>
          <a:p>
            <a:r>
              <a:rPr lang="en-US" dirty="0"/>
              <a:t>How would you summarize Jesus’ advice to the church in Sardis (vv. 2–3)? </a:t>
            </a:r>
          </a:p>
          <a:p>
            <a:pPr lvl="1"/>
            <a:r>
              <a:rPr lang="en-US" dirty="0"/>
              <a:t>Wake up (watch) and strengthen what remains. Remember the truth of Christ and repent.</a:t>
            </a:r>
          </a:p>
        </p:txBody>
      </p:sp>
    </p:spTree>
    <p:extLst>
      <p:ext uri="{BB962C8B-B14F-4D97-AF65-F5344CB8AC3E}">
        <p14:creationId xmlns:p14="http://schemas.microsoft.com/office/powerpoint/2010/main" val="34485987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D6B06E-6088-7396-A91F-C6A699F356D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BA3AC54-1E9A-8048-84AF-CB4345C7CBDD}"/>
              </a:ext>
            </a:extLst>
          </p:cNvPr>
          <p:cNvSpPr>
            <a:spLocks noGrp="1"/>
          </p:cNvSpPr>
          <p:nvPr>
            <p:ph type="title"/>
          </p:nvPr>
        </p:nvSpPr>
        <p:spPr/>
        <p:txBody>
          <a:bodyPr/>
          <a:lstStyle/>
          <a:p>
            <a:r>
              <a:rPr lang="en-US" dirty="0"/>
              <a:t>Wake Up</a:t>
            </a:r>
          </a:p>
        </p:txBody>
      </p:sp>
    </p:spTree>
    <p:extLst>
      <p:ext uri="{BB962C8B-B14F-4D97-AF65-F5344CB8AC3E}">
        <p14:creationId xmlns:p14="http://schemas.microsoft.com/office/powerpoint/2010/main" val="29045687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2A3C48-DEBD-E708-5D8F-E07C4A7F9639}"/>
            </a:ext>
          </a:extLst>
        </p:cNvPr>
        <p:cNvGrpSpPr/>
        <p:nvPr/>
      </p:nvGrpSpPr>
      <p:grpSpPr>
        <a:xfrm>
          <a:off x="0" y="0"/>
          <a:ext cx="0" cy="0"/>
          <a:chOff x="0" y="0"/>
          <a:chExt cx="0" cy="0"/>
        </a:xfrm>
      </p:grpSpPr>
      <p:sp>
        <p:nvSpPr>
          <p:cNvPr id="3" name="Picture Placeholder 2">
            <a:extLst>
              <a:ext uri="{FF2B5EF4-FFF2-40B4-BE49-F238E27FC236}">
                <a16:creationId xmlns:a16="http://schemas.microsoft.com/office/drawing/2014/main" id="{35DCCCAA-0380-6004-B075-E2C6B110C501}"/>
              </a:ext>
            </a:extLst>
          </p:cNvPr>
          <p:cNvSpPr>
            <a:spLocks noGrp="1"/>
          </p:cNvSpPr>
          <p:nvPr>
            <p:ph type="pic" sz="quarter" idx="10"/>
          </p:nvPr>
        </p:nvSpPr>
        <p:spPr/>
        <p:txBody>
          <a:bodyPr/>
          <a:lstStyle/>
          <a:p>
            <a:endParaRPr lang="en-US"/>
          </a:p>
        </p:txBody>
      </p:sp>
      <p:pic>
        <p:nvPicPr>
          <p:cNvPr id="4" name="Picture Placeholder 4">
            <a:extLst>
              <a:ext uri="{FF2B5EF4-FFF2-40B4-BE49-F238E27FC236}">
                <a16:creationId xmlns:a16="http://schemas.microsoft.com/office/drawing/2014/main" id="{78C616DE-E1BD-10CB-5F21-910F9958A1FD}"/>
              </a:ext>
            </a:extLst>
          </p:cNvPr>
          <p:cNvPicPr>
            <a:picLocks noChangeAspect="1"/>
          </p:cNvPicPr>
          <p:nvPr/>
        </p:nvPicPr>
        <p:blipFill>
          <a:blip r:embed="rId2">
            <a:extLst>
              <a:ext uri="{28A0092B-C50C-407E-A947-70E740481C1C}">
                <a14:useLocalDpi xmlns:a14="http://schemas.microsoft.com/office/drawing/2010/main" val="0"/>
              </a:ext>
            </a:extLst>
          </a:blip>
          <a:stretch/>
        </p:blipFill>
        <p:spPr>
          <a:xfrm>
            <a:off x="-76200" y="-2004830"/>
            <a:ext cx="9296400" cy="9300980"/>
          </a:xfrm>
          <a:prstGeom prst="rect">
            <a:avLst/>
          </a:prstGeom>
        </p:spPr>
      </p:pic>
    </p:spTree>
    <p:extLst>
      <p:ext uri="{BB962C8B-B14F-4D97-AF65-F5344CB8AC3E}">
        <p14:creationId xmlns:p14="http://schemas.microsoft.com/office/powerpoint/2010/main" val="18351520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E1EB32-F139-947B-082D-12DA287FE8C5}"/>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249BDF05-C19C-30D1-763D-FD4EE6558E12}"/>
              </a:ext>
            </a:extLst>
          </p:cNvPr>
          <p:cNvSpPr>
            <a:spLocks noGrp="1"/>
          </p:cNvSpPr>
          <p:nvPr>
            <p:ph idx="1"/>
          </p:nvPr>
        </p:nvSpPr>
        <p:spPr/>
        <p:txBody>
          <a:bodyPr>
            <a:normAutofit lnSpcReduction="10000"/>
          </a:bodyPr>
          <a:lstStyle/>
          <a:p>
            <a:r>
              <a:rPr lang="en-US" dirty="0"/>
              <a:t>I am well aware that not all readers are equipped with the same gifts, nor, so to speak, with the same tools; but, God will be pleased with even the simple [ones] . . . </a:t>
            </a:r>
          </a:p>
          <a:p>
            <a:pPr algn="r"/>
            <a:r>
              <a:rPr lang="en-US" sz="2600" dirty="0"/>
              <a:t>—Philipp Jakob Spener, </a:t>
            </a:r>
            <a:br>
              <a:rPr lang="en-US" sz="2600" dirty="0"/>
            </a:br>
            <a:r>
              <a:rPr lang="en-US" sz="2600" i="1" dirty="0"/>
              <a:t>The Necessary and Useful </a:t>
            </a:r>
            <a:br>
              <a:rPr lang="en-US" sz="2600" i="1" dirty="0"/>
            </a:br>
            <a:r>
              <a:rPr lang="en-US" sz="2600" i="1" dirty="0"/>
              <a:t>Reading of the Holy Scripture</a:t>
            </a:r>
            <a:endParaRPr lang="en-US" i="1" dirty="0"/>
          </a:p>
        </p:txBody>
      </p:sp>
    </p:spTree>
    <p:extLst>
      <p:ext uri="{BB962C8B-B14F-4D97-AF65-F5344CB8AC3E}">
        <p14:creationId xmlns:p14="http://schemas.microsoft.com/office/powerpoint/2010/main" val="12911000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F19831-A573-8303-ED73-5C9590D8D56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BF00A5E-A864-1E4A-2030-47BA047C1AFD}"/>
              </a:ext>
            </a:extLst>
          </p:cNvPr>
          <p:cNvSpPr>
            <a:spLocks noGrp="1"/>
          </p:cNvSpPr>
          <p:nvPr>
            <p:ph type="title"/>
          </p:nvPr>
        </p:nvSpPr>
        <p:spPr/>
        <p:txBody>
          <a:bodyPr/>
          <a:lstStyle/>
          <a:p>
            <a:r>
              <a:rPr lang="en-US" dirty="0"/>
              <a:t>Hebrews 10:19–25</a:t>
            </a:r>
          </a:p>
        </p:txBody>
      </p:sp>
      <p:sp>
        <p:nvSpPr>
          <p:cNvPr id="4" name="Content Placeholder 3">
            <a:extLst>
              <a:ext uri="{FF2B5EF4-FFF2-40B4-BE49-F238E27FC236}">
                <a16:creationId xmlns:a16="http://schemas.microsoft.com/office/drawing/2014/main" id="{0264927A-61F0-C4BC-BB9B-3C10B3205CB1}"/>
              </a:ext>
            </a:extLst>
          </p:cNvPr>
          <p:cNvSpPr>
            <a:spLocks noGrp="1"/>
          </p:cNvSpPr>
          <p:nvPr>
            <p:ph sz="quarter" idx="10"/>
          </p:nvPr>
        </p:nvSpPr>
        <p:spPr>
          <a:xfrm>
            <a:off x="1143000" y="1276350"/>
            <a:ext cx="7239000" cy="3505200"/>
          </a:xfrm>
        </p:spPr>
        <p:txBody>
          <a:bodyPr>
            <a:normAutofit/>
          </a:bodyPr>
          <a:lstStyle/>
          <a:p>
            <a:r>
              <a:rPr lang="en-US" dirty="0"/>
              <a:t>In your own words, what great privilege has Jesus provided for believers, according to verses 19–22? </a:t>
            </a:r>
          </a:p>
          <a:p>
            <a:pPr lvl="1"/>
            <a:r>
              <a:rPr lang="en-US" dirty="0"/>
              <a:t>We can draw near to God.</a:t>
            </a:r>
          </a:p>
        </p:txBody>
      </p:sp>
    </p:spTree>
    <p:extLst>
      <p:ext uri="{BB962C8B-B14F-4D97-AF65-F5344CB8AC3E}">
        <p14:creationId xmlns:p14="http://schemas.microsoft.com/office/powerpoint/2010/main" val="7661570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F0315F-8962-BB9D-7F63-DCF5DDB019D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A483D61-363E-148F-35EF-D7EF167F7F48}"/>
              </a:ext>
            </a:extLst>
          </p:cNvPr>
          <p:cNvSpPr>
            <a:spLocks noGrp="1"/>
          </p:cNvSpPr>
          <p:nvPr>
            <p:ph type="title"/>
          </p:nvPr>
        </p:nvSpPr>
        <p:spPr/>
        <p:txBody>
          <a:bodyPr/>
          <a:lstStyle/>
          <a:p>
            <a:r>
              <a:rPr lang="en-US" dirty="0"/>
              <a:t>Hebrews 10:19–25</a:t>
            </a:r>
          </a:p>
        </p:txBody>
      </p:sp>
      <p:sp>
        <p:nvSpPr>
          <p:cNvPr id="4" name="Content Placeholder 3">
            <a:extLst>
              <a:ext uri="{FF2B5EF4-FFF2-40B4-BE49-F238E27FC236}">
                <a16:creationId xmlns:a16="http://schemas.microsoft.com/office/drawing/2014/main" id="{13EA5FEC-5AB2-DCC4-6154-6324F573A495}"/>
              </a:ext>
            </a:extLst>
          </p:cNvPr>
          <p:cNvSpPr>
            <a:spLocks noGrp="1"/>
          </p:cNvSpPr>
          <p:nvPr>
            <p:ph sz="quarter" idx="10"/>
          </p:nvPr>
        </p:nvSpPr>
        <p:spPr>
          <a:xfrm>
            <a:off x="1143000" y="1276350"/>
            <a:ext cx="6553200" cy="3581400"/>
          </a:xfrm>
        </p:spPr>
        <p:txBody>
          <a:bodyPr>
            <a:normAutofit fontScale="92500" lnSpcReduction="10000"/>
          </a:bodyPr>
          <a:lstStyle/>
          <a:p>
            <a:r>
              <a:rPr lang="en-US" dirty="0"/>
              <a:t>Given this amazing access to God, what two admonitions does the author of Hebrews give?</a:t>
            </a:r>
          </a:p>
          <a:p>
            <a:pPr lvl="1"/>
            <a:r>
              <a:rPr lang="en-US" dirty="0"/>
              <a:t>Hold fast to the hope promised by God (v. 23)</a:t>
            </a:r>
          </a:p>
          <a:p>
            <a:pPr lvl="1"/>
            <a:r>
              <a:rPr lang="en-US" dirty="0"/>
              <a:t>Consider ways to stir up one another to love and good works (v. 24).</a:t>
            </a:r>
          </a:p>
        </p:txBody>
      </p:sp>
    </p:spTree>
    <p:extLst>
      <p:ext uri="{BB962C8B-B14F-4D97-AF65-F5344CB8AC3E}">
        <p14:creationId xmlns:p14="http://schemas.microsoft.com/office/powerpoint/2010/main" val="37006975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72573C-FE16-0FC8-62E4-6F42178EFEC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6B51AA1-114B-6709-20D0-F3C196697B01}"/>
              </a:ext>
            </a:extLst>
          </p:cNvPr>
          <p:cNvSpPr>
            <a:spLocks noGrp="1"/>
          </p:cNvSpPr>
          <p:nvPr>
            <p:ph type="title"/>
          </p:nvPr>
        </p:nvSpPr>
        <p:spPr/>
        <p:txBody>
          <a:bodyPr/>
          <a:lstStyle/>
          <a:p>
            <a:r>
              <a:rPr lang="en-US" dirty="0"/>
              <a:t>Hebrews 10:19–25</a:t>
            </a:r>
          </a:p>
        </p:txBody>
      </p:sp>
      <p:sp>
        <p:nvSpPr>
          <p:cNvPr id="4" name="Content Placeholder 3">
            <a:extLst>
              <a:ext uri="{FF2B5EF4-FFF2-40B4-BE49-F238E27FC236}">
                <a16:creationId xmlns:a16="http://schemas.microsoft.com/office/drawing/2014/main" id="{9609096B-4E93-DD7A-9558-505BB752BEC8}"/>
              </a:ext>
            </a:extLst>
          </p:cNvPr>
          <p:cNvSpPr>
            <a:spLocks noGrp="1"/>
          </p:cNvSpPr>
          <p:nvPr>
            <p:ph sz="quarter" idx="10"/>
          </p:nvPr>
        </p:nvSpPr>
        <p:spPr/>
        <p:txBody>
          <a:bodyPr>
            <a:normAutofit/>
          </a:bodyPr>
          <a:lstStyle/>
          <a:p>
            <a:r>
              <a:rPr lang="en-US" dirty="0"/>
              <a:t>What are some ways you have been encouraged toward love and good works by meeting with believers (v. 25)?</a:t>
            </a:r>
          </a:p>
        </p:txBody>
      </p:sp>
    </p:spTree>
    <p:extLst>
      <p:ext uri="{BB962C8B-B14F-4D97-AF65-F5344CB8AC3E}">
        <p14:creationId xmlns:p14="http://schemas.microsoft.com/office/powerpoint/2010/main" val="14116883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8A949-0C32-B1A3-55E5-5AC95171581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1D975D1-1E76-E63F-604E-6C0907BA7240}"/>
              </a:ext>
            </a:extLst>
          </p:cNvPr>
          <p:cNvSpPr>
            <a:spLocks noGrp="1"/>
          </p:cNvSpPr>
          <p:nvPr>
            <p:ph type="title"/>
          </p:nvPr>
        </p:nvSpPr>
        <p:spPr/>
        <p:txBody>
          <a:bodyPr/>
          <a:lstStyle/>
          <a:p>
            <a:r>
              <a:rPr lang="en-US" dirty="0"/>
              <a:t>Strengthen What Remains</a:t>
            </a:r>
          </a:p>
        </p:txBody>
      </p:sp>
    </p:spTree>
    <p:extLst>
      <p:ext uri="{BB962C8B-B14F-4D97-AF65-F5344CB8AC3E}">
        <p14:creationId xmlns:p14="http://schemas.microsoft.com/office/powerpoint/2010/main" val="34996159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06D4D2-BC4E-E52A-F72D-D49F35C4004A}"/>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3E7F5170-1701-1196-8A66-9A5C0681588F}"/>
              </a:ext>
            </a:extLst>
          </p:cNvPr>
          <p:cNvSpPr>
            <a:spLocks noGrp="1"/>
          </p:cNvSpPr>
          <p:nvPr>
            <p:ph idx="1"/>
          </p:nvPr>
        </p:nvSpPr>
        <p:spPr/>
        <p:txBody>
          <a:bodyPr>
            <a:normAutofit/>
          </a:bodyPr>
          <a:lstStyle/>
          <a:p>
            <a:r>
              <a:rPr lang="en-US" dirty="0"/>
              <a:t>But should Christians only deal with God’s Word individually? No, but they should also deal with it with others for their own edification. </a:t>
            </a:r>
          </a:p>
          <a:p>
            <a:pPr algn="r"/>
            <a:r>
              <a:rPr lang="en-US" sz="2600" dirty="0"/>
              <a:t>—Philipp Jakob Spener, </a:t>
            </a:r>
            <a:br>
              <a:rPr lang="en-US" sz="2600" dirty="0"/>
            </a:br>
            <a:r>
              <a:rPr lang="en-US" sz="2600" i="1" dirty="0"/>
              <a:t>The Spiritual Priesthood</a:t>
            </a:r>
            <a:endParaRPr lang="en-US" i="1" dirty="0"/>
          </a:p>
        </p:txBody>
      </p:sp>
    </p:spTree>
    <p:extLst>
      <p:ext uri="{BB962C8B-B14F-4D97-AF65-F5344CB8AC3E}">
        <p14:creationId xmlns:p14="http://schemas.microsoft.com/office/powerpoint/2010/main" val="20207650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0EF2CF-A2C1-A465-53D6-D00D666551B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510396F-3BE5-7A5C-E9EA-E1F0B04443B9}"/>
              </a:ext>
            </a:extLst>
          </p:cNvPr>
          <p:cNvSpPr>
            <a:spLocks noGrp="1"/>
          </p:cNvSpPr>
          <p:nvPr>
            <p:ph type="title"/>
          </p:nvPr>
        </p:nvSpPr>
        <p:spPr/>
        <p:txBody>
          <a:bodyPr/>
          <a:lstStyle/>
          <a:p>
            <a:r>
              <a:rPr lang="en-US" dirty="0"/>
              <a:t>Acts 2:42–47</a:t>
            </a:r>
          </a:p>
        </p:txBody>
      </p:sp>
      <p:sp>
        <p:nvSpPr>
          <p:cNvPr id="4" name="Content Placeholder 3">
            <a:extLst>
              <a:ext uri="{FF2B5EF4-FFF2-40B4-BE49-F238E27FC236}">
                <a16:creationId xmlns:a16="http://schemas.microsoft.com/office/drawing/2014/main" id="{164D3E45-F50A-0D5C-00B7-429993021671}"/>
              </a:ext>
            </a:extLst>
          </p:cNvPr>
          <p:cNvSpPr>
            <a:spLocks noGrp="1"/>
          </p:cNvSpPr>
          <p:nvPr>
            <p:ph sz="quarter" idx="10"/>
          </p:nvPr>
        </p:nvSpPr>
        <p:spPr>
          <a:xfrm>
            <a:off x="1143000" y="1276350"/>
            <a:ext cx="6858000" cy="3505200"/>
          </a:xfrm>
        </p:spPr>
        <p:txBody>
          <a:bodyPr>
            <a:normAutofit/>
          </a:bodyPr>
          <a:lstStyle/>
          <a:p>
            <a:r>
              <a:rPr lang="en-US" dirty="0"/>
              <a:t>How did the Church function from the very beginning (vv. 42–43)?</a:t>
            </a:r>
          </a:p>
          <a:p>
            <a:pPr lvl="1"/>
            <a:r>
              <a:rPr lang="en-US" dirty="0"/>
              <a:t>The church gathered for teaching, fellowship, and prayer. Their practice of piety testified to the working of God.</a:t>
            </a:r>
          </a:p>
        </p:txBody>
      </p:sp>
    </p:spTree>
    <p:extLst>
      <p:ext uri="{BB962C8B-B14F-4D97-AF65-F5344CB8AC3E}">
        <p14:creationId xmlns:p14="http://schemas.microsoft.com/office/powerpoint/2010/main" val="14976318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A87E1-CA06-57A3-B84D-EA05BBDA9D6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1FE5B72-C17C-8182-622F-267E74510042}"/>
              </a:ext>
            </a:extLst>
          </p:cNvPr>
          <p:cNvSpPr>
            <a:spLocks noGrp="1"/>
          </p:cNvSpPr>
          <p:nvPr>
            <p:ph type="title"/>
          </p:nvPr>
        </p:nvSpPr>
        <p:spPr/>
        <p:txBody>
          <a:bodyPr/>
          <a:lstStyle/>
          <a:p>
            <a:r>
              <a:rPr lang="en-US" dirty="0"/>
              <a:t>Acts 2:42–47</a:t>
            </a:r>
          </a:p>
        </p:txBody>
      </p:sp>
      <p:sp>
        <p:nvSpPr>
          <p:cNvPr id="4" name="Content Placeholder 3">
            <a:extLst>
              <a:ext uri="{FF2B5EF4-FFF2-40B4-BE49-F238E27FC236}">
                <a16:creationId xmlns:a16="http://schemas.microsoft.com/office/drawing/2014/main" id="{744D1D73-0616-FB77-02C4-56AA0296300A}"/>
              </a:ext>
            </a:extLst>
          </p:cNvPr>
          <p:cNvSpPr>
            <a:spLocks noGrp="1"/>
          </p:cNvSpPr>
          <p:nvPr>
            <p:ph sz="quarter" idx="10"/>
          </p:nvPr>
        </p:nvSpPr>
        <p:spPr>
          <a:xfrm>
            <a:off x="1143000" y="1276350"/>
            <a:ext cx="6858000" cy="3505200"/>
          </a:xfrm>
        </p:spPr>
        <p:txBody>
          <a:bodyPr>
            <a:normAutofit/>
          </a:bodyPr>
          <a:lstStyle/>
          <a:p>
            <a:r>
              <a:rPr lang="en-US" dirty="0"/>
              <a:t>How did the Church function from the very beginning (vv. 44–45)?</a:t>
            </a:r>
          </a:p>
          <a:p>
            <a:pPr lvl="1"/>
            <a:r>
              <a:rPr lang="en-US" dirty="0"/>
              <a:t>The church, because they were often together, knew of one another’s needs and were able to meet those needs as a body. </a:t>
            </a:r>
          </a:p>
          <a:p>
            <a:pPr lvl="1"/>
            <a:endParaRPr lang="en-US" dirty="0"/>
          </a:p>
        </p:txBody>
      </p:sp>
    </p:spTree>
    <p:extLst>
      <p:ext uri="{BB962C8B-B14F-4D97-AF65-F5344CB8AC3E}">
        <p14:creationId xmlns:p14="http://schemas.microsoft.com/office/powerpoint/2010/main" val="12191997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81C40-EB5B-223A-1515-DF8830830B7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5850269-D117-7A36-8490-02FB0CB0F052}"/>
              </a:ext>
            </a:extLst>
          </p:cNvPr>
          <p:cNvSpPr>
            <a:spLocks noGrp="1"/>
          </p:cNvSpPr>
          <p:nvPr>
            <p:ph type="title"/>
          </p:nvPr>
        </p:nvSpPr>
        <p:spPr/>
        <p:txBody>
          <a:bodyPr/>
          <a:lstStyle/>
          <a:p>
            <a:r>
              <a:rPr lang="en-US" dirty="0"/>
              <a:t>Acts 2:42–47</a:t>
            </a:r>
          </a:p>
        </p:txBody>
      </p:sp>
      <p:sp>
        <p:nvSpPr>
          <p:cNvPr id="4" name="Content Placeholder 3">
            <a:extLst>
              <a:ext uri="{FF2B5EF4-FFF2-40B4-BE49-F238E27FC236}">
                <a16:creationId xmlns:a16="http://schemas.microsoft.com/office/drawing/2014/main" id="{A93A4328-491F-2320-0DC0-91C85BC64351}"/>
              </a:ext>
            </a:extLst>
          </p:cNvPr>
          <p:cNvSpPr>
            <a:spLocks noGrp="1"/>
          </p:cNvSpPr>
          <p:nvPr>
            <p:ph sz="quarter" idx="10"/>
          </p:nvPr>
        </p:nvSpPr>
        <p:spPr>
          <a:xfrm>
            <a:off x="1143000" y="1276350"/>
            <a:ext cx="6858000" cy="3505200"/>
          </a:xfrm>
        </p:spPr>
        <p:txBody>
          <a:bodyPr>
            <a:normAutofit/>
          </a:bodyPr>
          <a:lstStyle/>
          <a:p>
            <a:r>
              <a:rPr lang="en-US" dirty="0"/>
              <a:t>How did the Church function from the very beginning (vv. 46–47)?</a:t>
            </a:r>
          </a:p>
          <a:p>
            <a:pPr lvl="1"/>
            <a:r>
              <a:rPr lang="en-US" dirty="0"/>
              <a:t>The church met in public and in private. These meetings were characterized by joy and praise. </a:t>
            </a:r>
          </a:p>
          <a:p>
            <a:pPr lvl="1"/>
            <a:endParaRPr lang="en-US" dirty="0"/>
          </a:p>
          <a:p>
            <a:pPr lvl="1"/>
            <a:endParaRPr lang="en-US" dirty="0"/>
          </a:p>
        </p:txBody>
      </p:sp>
    </p:spTree>
    <p:extLst>
      <p:ext uri="{BB962C8B-B14F-4D97-AF65-F5344CB8AC3E}">
        <p14:creationId xmlns:p14="http://schemas.microsoft.com/office/powerpoint/2010/main" val="113141234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FAC9D9-5A13-B503-737F-9036A2B2937C}"/>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040FBDB-751F-9AE6-C88B-A8BA524834E8}"/>
              </a:ext>
            </a:extLst>
          </p:cNvPr>
          <p:cNvSpPr>
            <a:spLocks noGrp="1"/>
          </p:cNvSpPr>
          <p:nvPr>
            <p:ph idx="1"/>
          </p:nvPr>
        </p:nvSpPr>
        <p:spPr/>
        <p:txBody>
          <a:bodyPr>
            <a:normAutofit/>
          </a:bodyPr>
          <a:lstStyle/>
          <a:p>
            <a:r>
              <a:rPr lang="en-US" dirty="0"/>
              <a:t>These activities will look different in various cultures, but they are part of the inherent nature of the Church. </a:t>
            </a:r>
            <a:br>
              <a:rPr lang="en-US" dirty="0"/>
            </a:br>
            <a:br>
              <a:rPr lang="en-US" dirty="0"/>
            </a:br>
            <a:r>
              <a:rPr lang="en-US" dirty="0"/>
              <a:t>How do these characteristics manifest in your church?</a:t>
            </a:r>
          </a:p>
        </p:txBody>
      </p:sp>
    </p:spTree>
    <p:extLst>
      <p:ext uri="{BB962C8B-B14F-4D97-AF65-F5344CB8AC3E}">
        <p14:creationId xmlns:p14="http://schemas.microsoft.com/office/powerpoint/2010/main" val="203737342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These Things Alone</a:t>
            </a:r>
          </a:p>
        </p:txBody>
      </p:sp>
      <p:sp>
        <p:nvSpPr>
          <p:cNvPr id="3" name="Subtitle 2"/>
          <p:cNvSpPr>
            <a:spLocks noGrp="1"/>
          </p:cNvSpPr>
          <p:nvPr>
            <p:ph type="subTitle" idx="1"/>
          </p:nvPr>
        </p:nvSpPr>
        <p:spPr/>
        <p:txBody>
          <a:bodyPr/>
          <a:lstStyle/>
          <a:p>
            <a:r>
              <a:rPr lang="en-US" cap="small" dirty="0"/>
              <a:t>CHAPTER</a:t>
            </a:r>
            <a:r>
              <a:rPr lang="en-US" dirty="0"/>
              <a:t> 1</a:t>
            </a:r>
          </a:p>
        </p:txBody>
      </p:sp>
    </p:spTree>
    <p:extLst>
      <p:ext uri="{BB962C8B-B14F-4D97-AF65-F5344CB8AC3E}">
        <p14:creationId xmlns:p14="http://schemas.microsoft.com/office/powerpoint/2010/main" val="32190118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B8B7C5-7CE5-C69E-F5DE-3DFBEDD614A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9EF325D-3E7C-F100-98D2-8C84F38EAF23}"/>
              </a:ext>
            </a:extLst>
          </p:cNvPr>
          <p:cNvSpPr>
            <a:spLocks noGrp="1"/>
          </p:cNvSpPr>
          <p:nvPr>
            <p:ph type="title"/>
          </p:nvPr>
        </p:nvSpPr>
        <p:spPr>
          <a:xfrm>
            <a:off x="1828800" y="438150"/>
            <a:ext cx="5486400" cy="609600"/>
          </a:xfrm>
        </p:spPr>
        <p:txBody>
          <a:bodyPr/>
          <a:lstStyle/>
          <a:p>
            <a:r>
              <a:rPr lang="en-US" dirty="0"/>
              <a:t>Luther’s Theses Against Indulgences</a:t>
            </a:r>
          </a:p>
        </p:txBody>
      </p:sp>
      <p:sp>
        <p:nvSpPr>
          <p:cNvPr id="4" name="Content Placeholder 3">
            <a:extLst>
              <a:ext uri="{FF2B5EF4-FFF2-40B4-BE49-F238E27FC236}">
                <a16:creationId xmlns:a16="http://schemas.microsoft.com/office/drawing/2014/main" id="{3E0E3037-491A-BF57-330E-577237B05EDA}"/>
              </a:ext>
            </a:extLst>
          </p:cNvPr>
          <p:cNvSpPr>
            <a:spLocks noGrp="1"/>
          </p:cNvSpPr>
          <p:nvPr>
            <p:ph sz="quarter" idx="10"/>
          </p:nvPr>
        </p:nvSpPr>
        <p:spPr/>
        <p:txBody>
          <a:bodyPr>
            <a:normAutofit/>
          </a:bodyPr>
          <a:lstStyle/>
          <a:p>
            <a:r>
              <a:rPr lang="en-US" dirty="0"/>
              <a:t>Would you have been convinced to reject indulgences by these arguments? </a:t>
            </a:r>
          </a:p>
          <a:p>
            <a:endParaRPr lang="en-US" dirty="0"/>
          </a:p>
        </p:txBody>
      </p:sp>
    </p:spTree>
    <p:extLst>
      <p:ext uri="{BB962C8B-B14F-4D97-AF65-F5344CB8AC3E}">
        <p14:creationId xmlns:p14="http://schemas.microsoft.com/office/powerpoint/2010/main" val="9489627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147421-B3C1-5DF6-7F90-A848C63D680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B217EB6-1449-CBAB-F702-9535DC5D42F4}"/>
              </a:ext>
            </a:extLst>
          </p:cNvPr>
          <p:cNvSpPr>
            <a:spLocks noGrp="1"/>
          </p:cNvSpPr>
          <p:nvPr>
            <p:ph type="title"/>
          </p:nvPr>
        </p:nvSpPr>
        <p:spPr/>
        <p:txBody>
          <a:bodyPr/>
          <a:lstStyle/>
          <a:p>
            <a:r>
              <a:rPr lang="en-US" dirty="0"/>
              <a:t>Acts 2:42–47</a:t>
            </a:r>
          </a:p>
        </p:txBody>
      </p:sp>
      <p:sp>
        <p:nvSpPr>
          <p:cNvPr id="4" name="Content Placeholder 3">
            <a:extLst>
              <a:ext uri="{FF2B5EF4-FFF2-40B4-BE49-F238E27FC236}">
                <a16:creationId xmlns:a16="http://schemas.microsoft.com/office/drawing/2014/main" id="{5A942B27-BDC2-4545-D958-1845A16D5351}"/>
              </a:ext>
            </a:extLst>
          </p:cNvPr>
          <p:cNvSpPr>
            <a:spLocks noGrp="1"/>
          </p:cNvSpPr>
          <p:nvPr>
            <p:ph sz="quarter" idx="10"/>
          </p:nvPr>
        </p:nvSpPr>
        <p:spPr>
          <a:xfrm>
            <a:off x="1143000" y="1276350"/>
            <a:ext cx="6477000" cy="3505200"/>
          </a:xfrm>
        </p:spPr>
        <p:txBody>
          <a:bodyPr>
            <a:normAutofit/>
          </a:bodyPr>
          <a:lstStyle/>
          <a:p>
            <a:r>
              <a:rPr lang="en-US" dirty="0"/>
              <a:t>According to the end of verse 47, what did the Lord do as the church functioned in this way?</a:t>
            </a:r>
          </a:p>
          <a:p>
            <a:pPr lvl="1"/>
            <a:r>
              <a:rPr lang="en-US" dirty="0"/>
              <a:t>He added to the Church day by day.</a:t>
            </a:r>
          </a:p>
          <a:p>
            <a:pPr lvl="1"/>
            <a:endParaRPr lang="en-US" dirty="0"/>
          </a:p>
          <a:p>
            <a:pPr lvl="1"/>
            <a:endParaRPr lang="en-US" dirty="0"/>
          </a:p>
        </p:txBody>
      </p:sp>
    </p:spTree>
    <p:extLst>
      <p:ext uri="{BB962C8B-B14F-4D97-AF65-F5344CB8AC3E}">
        <p14:creationId xmlns:p14="http://schemas.microsoft.com/office/powerpoint/2010/main" val="31021680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846C72-BABD-A141-CDCF-0DF93E62B29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367CC4B-9916-F2AE-6693-EA9ECDD4B2EB}"/>
              </a:ext>
            </a:extLst>
          </p:cNvPr>
          <p:cNvSpPr>
            <a:spLocks noGrp="1"/>
          </p:cNvSpPr>
          <p:nvPr>
            <p:ph type="title"/>
          </p:nvPr>
        </p:nvSpPr>
        <p:spPr/>
        <p:txBody>
          <a:bodyPr/>
          <a:lstStyle/>
          <a:p>
            <a:r>
              <a:rPr lang="en-US" dirty="0"/>
              <a:t>Pia Desideria</a:t>
            </a:r>
          </a:p>
        </p:txBody>
      </p:sp>
    </p:spTree>
    <p:extLst>
      <p:ext uri="{BB962C8B-B14F-4D97-AF65-F5344CB8AC3E}">
        <p14:creationId xmlns:p14="http://schemas.microsoft.com/office/powerpoint/2010/main" val="32224440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6F5776-08F7-0063-A3F9-B6A9EAB84879}"/>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DCBE762C-CC56-0394-1361-F1901CEA27C0}"/>
              </a:ext>
            </a:extLst>
          </p:cNvPr>
          <p:cNvSpPr>
            <a:spLocks noGrp="1"/>
          </p:cNvSpPr>
          <p:nvPr>
            <p:ph idx="1"/>
          </p:nvPr>
        </p:nvSpPr>
        <p:spPr>
          <a:xfrm>
            <a:off x="990600" y="438150"/>
            <a:ext cx="7162800" cy="4343400"/>
          </a:xfrm>
        </p:spPr>
        <p:txBody>
          <a:bodyPr>
            <a:normAutofit lnSpcReduction="10000"/>
          </a:bodyPr>
          <a:lstStyle/>
          <a:p>
            <a:r>
              <a:rPr lang="en-US" sz="3000" dirty="0"/>
              <a:t>You also hear the divine Word. This is rightly done! But it is not enough that your ears hear it; do you also allow it to penetrate inwardly into your heart and allow such heavenly food to be digested there, so that you receive juice and strength from it, or does it go in one ear and out the other?</a:t>
            </a:r>
          </a:p>
          <a:p>
            <a:pPr algn="r"/>
            <a:r>
              <a:rPr lang="en-US" sz="2600" dirty="0"/>
              <a:t>—Philipp Jakob Spener, </a:t>
            </a:r>
            <a:br>
              <a:rPr lang="en-US" sz="2600" dirty="0"/>
            </a:br>
            <a:r>
              <a:rPr lang="en-US" sz="2600" i="1" dirty="0"/>
              <a:t>Pia Desideria</a:t>
            </a:r>
            <a:endParaRPr lang="en-US" i="1" dirty="0"/>
          </a:p>
        </p:txBody>
      </p:sp>
    </p:spTree>
    <p:extLst>
      <p:ext uri="{BB962C8B-B14F-4D97-AF65-F5344CB8AC3E}">
        <p14:creationId xmlns:p14="http://schemas.microsoft.com/office/powerpoint/2010/main" val="24746114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1EF667-8659-587F-273B-3939A44A5C16}"/>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975F7BAB-DFCC-4E0C-455F-846DD6FF2402}"/>
              </a:ext>
            </a:extLst>
          </p:cNvPr>
          <p:cNvSpPr>
            <a:spLocks noGrp="1"/>
          </p:cNvSpPr>
          <p:nvPr>
            <p:ph idx="1"/>
          </p:nvPr>
        </p:nvSpPr>
        <p:spPr>
          <a:xfrm>
            <a:off x="1066800" y="438150"/>
            <a:ext cx="7010400" cy="4267200"/>
          </a:xfrm>
        </p:spPr>
        <p:txBody>
          <a:bodyPr>
            <a:normAutofit/>
          </a:bodyPr>
          <a:lstStyle/>
          <a:p>
            <a:r>
              <a:rPr lang="en-US" sz="3200" dirty="0"/>
              <a:t>The first four points focus on individual spirituality, while the </a:t>
            </a:r>
            <a:br>
              <a:rPr lang="en-US" sz="3200" dirty="0"/>
            </a:br>
            <a:r>
              <a:rPr lang="en-US" sz="3200" dirty="0"/>
              <a:t>final two focus on training of clergy. </a:t>
            </a:r>
            <a:br>
              <a:rPr lang="en-US" sz="3200" dirty="0"/>
            </a:br>
            <a:br>
              <a:rPr lang="en-US" sz="3200" dirty="0"/>
            </a:br>
            <a:r>
              <a:rPr lang="en-US" sz="3200" dirty="0"/>
              <a:t>Why do you think Spener may have organized the list in this way?</a:t>
            </a:r>
          </a:p>
        </p:txBody>
      </p:sp>
    </p:spTree>
    <p:extLst>
      <p:ext uri="{BB962C8B-B14F-4D97-AF65-F5344CB8AC3E}">
        <p14:creationId xmlns:p14="http://schemas.microsoft.com/office/powerpoint/2010/main" val="319750333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2C0FF1F-8754-1D3D-A34F-10B6E942BE3B}"/>
              </a:ext>
            </a:extLst>
          </p:cNvPr>
          <p:cNvSpPr>
            <a:spLocks noGrp="1"/>
          </p:cNvSpPr>
          <p:nvPr>
            <p:ph idx="1"/>
          </p:nvPr>
        </p:nvSpPr>
        <p:spPr>
          <a:xfrm>
            <a:off x="1066800" y="438150"/>
            <a:ext cx="7010400" cy="4267200"/>
          </a:xfrm>
        </p:spPr>
        <p:txBody>
          <a:bodyPr>
            <a:normAutofit/>
          </a:bodyPr>
          <a:lstStyle/>
          <a:p>
            <a:r>
              <a:rPr lang="en-US" sz="3200" dirty="0"/>
              <a:t>Is it possible to have spiritual believers with unspiritual leadership? </a:t>
            </a:r>
            <a:br>
              <a:rPr lang="en-US" sz="3200" dirty="0"/>
            </a:br>
            <a:br>
              <a:rPr lang="en-US" sz="3200" dirty="0"/>
            </a:br>
            <a:r>
              <a:rPr lang="en-US" sz="3200" dirty="0"/>
              <a:t>Do spiritually-minded leaders make the people’s growth easier?</a:t>
            </a:r>
          </a:p>
        </p:txBody>
      </p:sp>
    </p:spTree>
    <p:extLst>
      <p:ext uri="{BB962C8B-B14F-4D97-AF65-F5344CB8AC3E}">
        <p14:creationId xmlns:p14="http://schemas.microsoft.com/office/powerpoint/2010/main" val="613955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BA4478-E97E-0F9D-5003-931D9FD7729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7FF5FBC-53AD-1CF6-73A1-4F9AEE83AF3E}"/>
              </a:ext>
            </a:extLst>
          </p:cNvPr>
          <p:cNvSpPr>
            <a:spLocks noGrp="1"/>
          </p:cNvSpPr>
          <p:nvPr>
            <p:ph type="title"/>
          </p:nvPr>
        </p:nvSpPr>
        <p:spPr/>
        <p:txBody>
          <a:bodyPr/>
          <a:lstStyle/>
          <a:p>
            <a:r>
              <a:rPr lang="en-US" dirty="0"/>
              <a:t>Pia Desideria</a:t>
            </a:r>
          </a:p>
        </p:txBody>
      </p:sp>
      <p:sp>
        <p:nvSpPr>
          <p:cNvPr id="4" name="Content Placeholder 3">
            <a:extLst>
              <a:ext uri="{FF2B5EF4-FFF2-40B4-BE49-F238E27FC236}">
                <a16:creationId xmlns:a16="http://schemas.microsoft.com/office/drawing/2014/main" id="{188B006E-26A7-CA38-3DDB-015507592B48}"/>
              </a:ext>
            </a:extLst>
          </p:cNvPr>
          <p:cNvSpPr>
            <a:spLocks noGrp="1"/>
          </p:cNvSpPr>
          <p:nvPr>
            <p:ph sz="quarter" idx="10"/>
          </p:nvPr>
        </p:nvSpPr>
        <p:spPr>
          <a:xfrm>
            <a:off x="1143000" y="1276350"/>
            <a:ext cx="6781800" cy="3505200"/>
          </a:xfrm>
        </p:spPr>
        <p:txBody>
          <a:bodyPr>
            <a:normAutofit/>
          </a:bodyPr>
          <a:lstStyle/>
          <a:p>
            <a:r>
              <a:rPr lang="en-US" dirty="0"/>
              <a:t>Which of these reforms would you say is still the most urgent today?</a:t>
            </a:r>
          </a:p>
          <a:p>
            <a:pPr lvl="1"/>
            <a:endParaRPr lang="en-US" dirty="0"/>
          </a:p>
        </p:txBody>
      </p:sp>
    </p:spTree>
    <p:extLst>
      <p:ext uri="{BB962C8B-B14F-4D97-AF65-F5344CB8AC3E}">
        <p14:creationId xmlns:p14="http://schemas.microsoft.com/office/powerpoint/2010/main" val="113185314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1BB9E-5FDC-1B47-1D02-B8BF3C60743C}"/>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A42E2D1A-1918-9063-2254-36AF9485CB08}"/>
              </a:ext>
            </a:extLst>
          </p:cNvPr>
          <p:cNvSpPr>
            <a:spLocks noGrp="1"/>
          </p:cNvSpPr>
          <p:nvPr>
            <p:ph idx="1"/>
          </p:nvPr>
        </p:nvSpPr>
        <p:spPr/>
        <p:txBody>
          <a:bodyPr>
            <a:normAutofit/>
          </a:bodyPr>
          <a:lstStyle/>
          <a:p>
            <a:r>
              <a:rPr lang="en-US" dirty="0"/>
              <a:t>Do you see personal piety or spiritual leadership as more important?</a:t>
            </a:r>
          </a:p>
        </p:txBody>
      </p:sp>
    </p:spTree>
    <p:extLst>
      <p:ext uri="{BB962C8B-B14F-4D97-AF65-F5344CB8AC3E}">
        <p14:creationId xmlns:p14="http://schemas.microsoft.com/office/powerpoint/2010/main" val="25991935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4EB7EC-28A9-063E-77DF-1DE9A8E948A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E75E347-AC7B-3C55-4503-95DDFFCC21A0}"/>
              </a:ext>
            </a:extLst>
          </p:cNvPr>
          <p:cNvSpPr>
            <a:spLocks noGrp="1"/>
          </p:cNvSpPr>
          <p:nvPr>
            <p:ph type="title"/>
          </p:nvPr>
        </p:nvSpPr>
        <p:spPr/>
        <p:txBody>
          <a:bodyPr/>
          <a:lstStyle/>
          <a:p>
            <a:r>
              <a:rPr lang="en-US" dirty="0"/>
              <a:t>Revelation 3:1–6</a:t>
            </a:r>
          </a:p>
        </p:txBody>
      </p:sp>
      <p:sp>
        <p:nvSpPr>
          <p:cNvPr id="4" name="Content Placeholder 3">
            <a:extLst>
              <a:ext uri="{FF2B5EF4-FFF2-40B4-BE49-F238E27FC236}">
                <a16:creationId xmlns:a16="http://schemas.microsoft.com/office/drawing/2014/main" id="{85423900-2912-5F22-4181-DBD7F02DB139}"/>
              </a:ext>
            </a:extLst>
          </p:cNvPr>
          <p:cNvSpPr>
            <a:spLocks noGrp="1"/>
          </p:cNvSpPr>
          <p:nvPr>
            <p:ph sz="quarter" idx="10"/>
          </p:nvPr>
        </p:nvSpPr>
        <p:spPr/>
        <p:txBody>
          <a:bodyPr>
            <a:normAutofit/>
          </a:bodyPr>
          <a:lstStyle/>
          <a:p>
            <a:r>
              <a:rPr lang="en-US" dirty="0"/>
              <a:t>According to verse 4, what is the implied result of sleep (spiritual apathy)?</a:t>
            </a:r>
          </a:p>
          <a:p>
            <a:pPr lvl="1"/>
            <a:r>
              <a:rPr lang="en-US" dirty="0"/>
              <a:t>It produces sin illustrated by soiled garments.</a:t>
            </a:r>
          </a:p>
          <a:p>
            <a:pPr lvl="1"/>
            <a:endParaRPr lang="en-US" dirty="0"/>
          </a:p>
          <a:p>
            <a:pPr lvl="1"/>
            <a:endParaRPr lang="en-US" dirty="0"/>
          </a:p>
        </p:txBody>
      </p:sp>
    </p:spTree>
    <p:extLst>
      <p:ext uri="{BB962C8B-B14F-4D97-AF65-F5344CB8AC3E}">
        <p14:creationId xmlns:p14="http://schemas.microsoft.com/office/powerpoint/2010/main" val="30825999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14FAC7-C379-8FB0-4D92-0D0D772F46B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4879471-B275-66C8-D3A9-B0350E88F1DD}"/>
              </a:ext>
            </a:extLst>
          </p:cNvPr>
          <p:cNvSpPr>
            <a:spLocks noGrp="1"/>
          </p:cNvSpPr>
          <p:nvPr>
            <p:ph type="title"/>
          </p:nvPr>
        </p:nvSpPr>
        <p:spPr/>
        <p:txBody>
          <a:bodyPr/>
          <a:lstStyle/>
          <a:p>
            <a:r>
              <a:rPr lang="en-US" dirty="0"/>
              <a:t>Revelation 3:1–6</a:t>
            </a:r>
          </a:p>
        </p:txBody>
      </p:sp>
      <p:sp>
        <p:nvSpPr>
          <p:cNvPr id="4" name="Content Placeholder 3">
            <a:extLst>
              <a:ext uri="{FF2B5EF4-FFF2-40B4-BE49-F238E27FC236}">
                <a16:creationId xmlns:a16="http://schemas.microsoft.com/office/drawing/2014/main" id="{3BF9B9CD-F8B3-EE47-F024-AB6C0CC11163}"/>
              </a:ext>
            </a:extLst>
          </p:cNvPr>
          <p:cNvSpPr>
            <a:spLocks noGrp="1"/>
          </p:cNvSpPr>
          <p:nvPr>
            <p:ph sz="quarter" idx="10"/>
          </p:nvPr>
        </p:nvSpPr>
        <p:spPr>
          <a:xfrm>
            <a:off x="1143000" y="1276350"/>
            <a:ext cx="6781800" cy="3581400"/>
          </a:xfrm>
        </p:spPr>
        <p:txBody>
          <a:bodyPr>
            <a:noAutofit/>
          </a:bodyPr>
          <a:lstStyle/>
          <a:p>
            <a:r>
              <a:rPr lang="en-US" sz="2800" spc="-30" dirty="0"/>
              <a:t>As we wake up and strengthen ourselves in truth and good works (v. 2), we conquer through the Spirit’s power (v. 5). What does Christ promise to those who conquer?</a:t>
            </a:r>
          </a:p>
          <a:p>
            <a:pPr lvl="1"/>
            <a:r>
              <a:rPr lang="en-US" sz="2800" dirty="0"/>
              <a:t>They will be clothed in white garments and have their names written in the Book of Life.</a:t>
            </a:r>
          </a:p>
        </p:txBody>
      </p:sp>
    </p:spTree>
    <p:extLst>
      <p:ext uri="{BB962C8B-B14F-4D97-AF65-F5344CB8AC3E}">
        <p14:creationId xmlns:p14="http://schemas.microsoft.com/office/powerpoint/2010/main" val="19089798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19767E-F10D-C206-293B-36FFFAAF12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79A797-7C32-3052-9757-DE520E3CC77E}"/>
              </a:ext>
            </a:extLst>
          </p:cNvPr>
          <p:cNvSpPr>
            <a:spLocks noGrp="1"/>
          </p:cNvSpPr>
          <p:nvPr>
            <p:ph type="title"/>
          </p:nvPr>
        </p:nvSpPr>
        <p:spPr/>
        <p:txBody>
          <a:bodyPr/>
          <a:lstStyle/>
          <a:p>
            <a:r>
              <a:rPr lang="en-US" sz="5400" dirty="0"/>
              <a:t>John Arndt, </a:t>
            </a:r>
            <a:br>
              <a:rPr lang="en-US" sz="5400" dirty="0"/>
            </a:br>
            <a:r>
              <a:rPr lang="en-US" sz="5400" i="1" dirty="0"/>
              <a:t>True Christianity</a:t>
            </a:r>
          </a:p>
        </p:txBody>
      </p:sp>
      <p:sp>
        <p:nvSpPr>
          <p:cNvPr id="3" name="Text Placeholder 2">
            <a:extLst>
              <a:ext uri="{FF2B5EF4-FFF2-40B4-BE49-F238E27FC236}">
                <a16:creationId xmlns:a16="http://schemas.microsoft.com/office/drawing/2014/main" id="{E00892BE-702F-8A80-D165-B8BCC4742265}"/>
              </a:ext>
            </a:extLst>
          </p:cNvPr>
          <p:cNvSpPr>
            <a:spLocks noGrp="1"/>
          </p:cNvSpPr>
          <p:nvPr>
            <p:ph type="body" sz="quarter" idx="10"/>
          </p:nvPr>
        </p:nvSpPr>
        <p:spPr/>
        <p:txBody>
          <a:bodyPr/>
          <a:lstStyle/>
          <a:p>
            <a:r>
              <a:rPr lang="en-US" dirty="0"/>
              <a:t>Further Reading:</a:t>
            </a:r>
          </a:p>
        </p:txBody>
      </p:sp>
    </p:spTree>
    <p:extLst>
      <p:ext uri="{BB962C8B-B14F-4D97-AF65-F5344CB8AC3E}">
        <p14:creationId xmlns:p14="http://schemas.microsoft.com/office/powerpoint/2010/main" val="27025181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288011-7508-589D-511E-11DE8612A9B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98BAEB6-E3C8-B0E8-73ED-08C3E691DC06}"/>
              </a:ext>
            </a:extLst>
          </p:cNvPr>
          <p:cNvSpPr>
            <a:spLocks noGrp="1"/>
          </p:cNvSpPr>
          <p:nvPr>
            <p:ph type="title"/>
          </p:nvPr>
        </p:nvSpPr>
        <p:spPr>
          <a:xfrm>
            <a:off x="1828800" y="438150"/>
            <a:ext cx="5486400" cy="609600"/>
          </a:xfrm>
        </p:spPr>
        <p:txBody>
          <a:bodyPr/>
          <a:lstStyle/>
          <a:p>
            <a:r>
              <a:rPr lang="en-US" dirty="0"/>
              <a:t>Luther’s Theses Against Indulgences</a:t>
            </a:r>
          </a:p>
        </p:txBody>
      </p:sp>
      <p:sp>
        <p:nvSpPr>
          <p:cNvPr id="4" name="Content Placeholder 3">
            <a:extLst>
              <a:ext uri="{FF2B5EF4-FFF2-40B4-BE49-F238E27FC236}">
                <a16:creationId xmlns:a16="http://schemas.microsoft.com/office/drawing/2014/main" id="{45866307-E326-FE0C-52BA-B66F40D1176E}"/>
              </a:ext>
            </a:extLst>
          </p:cNvPr>
          <p:cNvSpPr>
            <a:spLocks noGrp="1"/>
          </p:cNvSpPr>
          <p:nvPr>
            <p:ph sz="quarter" idx="10"/>
          </p:nvPr>
        </p:nvSpPr>
        <p:spPr/>
        <p:txBody>
          <a:bodyPr>
            <a:normAutofit/>
          </a:bodyPr>
          <a:lstStyle/>
          <a:p>
            <a:r>
              <a:rPr lang="en-US" dirty="0"/>
              <a:t>What do you think of Luther’s argument in thesis #82 that, if the pope had power to remove sin for money, he should instead do it merely out of love? </a:t>
            </a:r>
          </a:p>
        </p:txBody>
      </p:sp>
    </p:spTree>
    <p:extLst>
      <p:ext uri="{BB962C8B-B14F-4D97-AF65-F5344CB8AC3E}">
        <p14:creationId xmlns:p14="http://schemas.microsoft.com/office/powerpoint/2010/main" val="997278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55C6F9-7DB8-C334-4B8C-83662D1B43E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E612C97-BB9C-6CBA-288A-FFA696E0C7C0}"/>
              </a:ext>
            </a:extLst>
          </p:cNvPr>
          <p:cNvSpPr>
            <a:spLocks noGrp="1"/>
          </p:cNvSpPr>
          <p:nvPr>
            <p:ph type="title"/>
          </p:nvPr>
        </p:nvSpPr>
        <p:spPr/>
        <p:txBody>
          <a:bodyPr/>
          <a:lstStyle/>
          <a:p>
            <a:r>
              <a:rPr lang="en-US" dirty="0"/>
              <a:t>John Arndt, </a:t>
            </a:r>
            <a:r>
              <a:rPr lang="en-US" i="1" dirty="0"/>
              <a:t>True Christianity</a:t>
            </a:r>
          </a:p>
        </p:txBody>
      </p:sp>
      <p:sp>
        <p:nvSpPr>
          <p:cNvPr id="4" name="Content Placeholder 3">
            <a:extLst>
              <a:ext uri="{FF2B5EF4-FFF2-40B4-BE49-F238E27FC236}">
                <a16:creationId xmlns:a16="http://schemas.microsoft.com/office/drawing/2014/main" id="{D94F6DB1-2991-6DA2-DE27-7E69E724CF07}"/>
              </a:ext>
            </a:extLst>
          </p:cNvPr>
          <p:cNvSpPr>
            <a:spLocks noGrp="1"/>
          </p:cNvSpPr>
          <p:nvPr>
            <p:ph sz="quarter" idx="10"/>
          </p:nvPr>
        </p:nvSpPr>
        <p:spPr/>
        <p:txBody>
          <a:bodyPr>
            <a:normAutofit/>
          </a:bodyPr>
          <a:lstStyle/>
          <a:p>
            <a:r>
              <a:rPr lang="en-US" dirty="0"/>
              <a:t>What elements of Pietism do you see in this passage? </a:t>
            </a:r>
          </a:p>
          <a:p>
            <a:pPr lvl="1"/>
            <a:r>
              <a:rPr lang="en-US" dirty="0"/>
              <a:t>The encouragement to live for Christ and not for this world</a:t>
            </a:r>
          </a:p>
        </p:txBody>
      </p:sp>
    </p:spTree>
    <p:extLst>
      <p:ext uri="{BB962C8B-B14F-4D97-AF65-F5344CB8AC3E}">
        <p14:creationId xmlns:p14="http://schemas.microsoft.com/office/powerpoint/2010/main" val="149179979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F52934-0DFE-2300-8B6D-9D5AD8D6B72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DB18052-56EE-CEBD-6DC2-1FEC541951DA}"/>
              </a:ext>
            </a:extLst>
          </p:cNvPr>
          <p:cNvSpPr>
            <a:spLocks noGrp="1"/>
          </p:cNvSpPr>
          <p:nvPr>
            <p:ph type="title"/>
          </p:nvPr>
        </p:nvSpPr>
        <p:spPr/>
        <p:txBody>
          <a:bodyPr/>
          <a:lstStyle/>
          <a:p>
            <a:r>
              <a:rPr lang="en-US" dirty="0"/>
              <a:t>John Arndt, </a:t>
            </a:r>
            <a:r>
              <a:rPr lang="en-US" i="1" dirty="0"/>
              <a:t>True Christianity</a:t>
            </a:r>
          </a:p>
        </p:txBody>
      </p:sp>
      <p:sp>
        <p:nvSpPr>
          <p:cNvPr id="4" name="Content Placeholder 3">
            <a:extLst>
              <a:ext uri="{FF2B5EF4-FFF2-40B4-BE49-F238E27FC236}">
                <a16:creationId xmlns:a16="http://schemas.microsoft.com/office/drawing/2014/main" id="{D00241C1-0BC3-726F-9F1C-C5BE2739ACEA}"/>
              </a:ext>
            </a:extLst>
          </p:cNvPr>
          <p:cNvSpPr>
            <a:spLocks noGrp="1"/>
          </p:cNvSpPr>
          <p:nvPr>
            <p:ph sz="quarter" idx="10"/>
          </p:nvPr>
        </p:nvSpPr>
        <p:spPr/>
        <p:txBody>
          <a:bodyPr>
            <a:normAutofit/>
          </a:bodyPr>
          <a:lstStyle/>
          <a:p>
            <a:r>
              <a:rPr lang="en-US" dirty="0"/>
              <a:t>Where is the power to live this way found? </a:t>
            </a:r>
          </a:p>
          <a:p>
            <a:pPr lvl="1"/>
            <a:r>
              <a:rPr lang="en-US" dirty="0"/>
              <a:t>In the Spirit working by faith </a:t>
            </a:r>
          </a:p>
          <a:p>
            <a:pPr lvl="1"/>
            <a:endParaRPr lang="en-US" dirty="0"/>
          </a:p>
        </p:txBody>
      </p:sp>
    </p:spTree>
    <p:extLst>
      <p:ext uri="{BB962C8B-B14F-4D97-AF65-F5344CB8AC3E}">
        <p14:creationId xmlns:p14="http://schemas.microsoft.com/office/powerpoint/2010/main" val="27352194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396B6C-261B-9053-D4A3-FC7817529DDB}"/>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7954CACC-8595-D046-A11F-DE509F2784A6}"/>
              </a:ext>
            </a:extLst>
          </p:cNvPr>
          <p:cNvSpPr>
            <a:spLocks noGrp="1"/>
          </p:cNvSpPr>
          <p:nvPr>
            <p:ph idx="1"/>
          </p:nvPr>
        </p:nvSpPr>
        <p:spPr/>
        <p:txBody>
          <a:bodyPr>
            <a:normAutofit/>
          </a:bodyPr>
          <a:lstStyle/>
          <a:p>
            <a:r>
              <a:rPr lang="en-US" dirty="0"/>
              <a:t>How would you summarize </a:t>
            </a:r>
            <a:br>
              <a:rPr lang="en-US" dirty="0"/>
            </a:br>
            <a:r>
              <a:rPr lang="en-US" dirty="0"/>
              <a:t>2 Corinthians 5:15 in your own words? What do you find comforting or encouraging about this verse?</a:t>
            </a:r>
          </a:p>
        </p:txBody>
      </p:sp>
    </p:spTree>
    <p:extLst>
      <p:ext uri="{BB962C8B-B14F-4D97-AF65-F5344CB8AC3E}">
        <p14:creationId xmlns:p14="http://schemas.microsoft.com/office/powerpoint/2010/main" val="11737197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EE2E-C7FB-DBC2-6E76-731D587E3CEF}"/>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F0403259-8303-178B-C2CA-908D2A05A3BA}"/>
              </a:ext>
            </a:extLst>
          </p:cNvPr>
          <p:cNvSpPr>
            <a:spLocks noGrp="1"/>
          </p:cNvSpPr>
          <p:nvPr>
            <p:ph idx="1"/>
          </p:nvPr>
        </p:nvSpPr>
        <p:spPr/>
        <p:txBody>
          <a:bodyPr>
            <a:normAutofit/>
          </a:bodyPr>
          <a:lstStyle/>
          <a:p>
            <a:r>
              <a:rPr lang="en-US" dirty="0"/>
              <a:t>What are some ways you can put this verse into practice in your own life?</a:t>
            </a:r>
          </a:p>
        </p:txBody>
      </p:sp>
    </p:spTree>
    <p:extLst>
      <p:ext uri="{BB962C8B-B14F-4D97-AF65-F5344CB8AC3E}">
        <p14:creationId xmlns:p14="http://schemas.microsoft.com/office/powerpoint/2010/main" val="207422608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7472897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5B79D5-C378-3609-B0FD-7CD4F1A066E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BF67863-2F0C-5C02-947D-B373286ABFE6}"/>
              </a:ext>
            </a:extLst>
          </p:cNvPr>
          <p:cNvSpPr>
            <a:spLocks noGrp="1"/>
          </p:cNvSpPr>
          <p:nvPr>
            <p:ph type="title"/>
          </p:nvPr>
        </p:nvSpPr>
        <p:spPr>
          <a:xfrm>
            <a:off x="1828800" y="438150"/>
            <a:ext cx="5486400" cy="609600"/>
          </a:xfrm>
        </p:spPr>
        <p:txBody>
          <a:bodyPr/>
          <a:lstStyle/>
          <a:p>
            <a:r>
              <a:rPr lang="en-US" dirty="0"/>
              <a:t>Luther’s Theses Against Indulgences</a:t>
            </a:r>
          </a:p>
        </p:txBody>
      </p:sp>
      <p:sp>
        <p:nvSpPr>
          <p:cNvPr id="4" name="Content Placeholder 3">
            <a:extLst>
              <a:ext uri="{FF2B5EF4-FFF2-40B4-BE49-F238E27FC236}">
                <a16:creationId xmlns:a16="http://schemas.microsoft.com/office/drawing/2014/main" id="{13E701BA-C679-5B95-0DFF-4C11EEE3C3C3}"/>
              </a:ext>
            </a:extLst>
          </p:cNvPr>
          <p:cNvSpPr>
            <a:spLocks noGrp="1"/>
          </p:cNvSpPr>
          <p:nvPr>
            <p:ph sz="quarter" idx="10"/>
          </p:nvPr>
        </p:nvSpPr>
        <p:spPr/>
        <p:txBody>
          <a:bodyPr>
            <a:normAutofit/>
          </a:bodyPr>
          <a:lstStyle/>
          <a:p>
            <a:r>
              <a:rPr lang="en-US" dirty="0"/>
              <a:t>What does Luther imply about the motives of Rome in issuing indulgences? </a:t>
            </a:r>
          </a:p>
        </p:txBody>
      </p:sp>
    </p:spTree>
    <p:extLst>
      <p:ext uri="{BB962C8B-B14F-4D97-AF65-F5344CB8AC3E}">
        <p14:creationId xmlns:p14="http://schemas.microsoft.com/office/powerpoint/2010/main" val="279873293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B540C2-2BD7-AA3D-5DB5-8FC278C78176}"/>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C548424D-F7FB-731A-5F78-FB5130AE6BA1}"/>
              </a:ext>
            </a:extLst>
          </p:cNvPr>
          <p:cNvSpPr>
            <a:spLocks noGrp="1"/>
          </p:cNvSpPr>
          <p:nvPr>
            <p:ph idx="1"/>
          </p:nvPr>
        </p:nvSpPr>
        <p:spPr/>
        <p:txBody>
          <a:bodyPr>
            <a:normAutofit/>
          </a:bodyPr>
          <a:lstStyle/>
          <a:p>
            <a:r>
              <a:rPr lang="en-US" dirty="0"/>
              <a:t>What are the dangers of reducing religion to a series of rules or financial transactions? </a:t>
            </a:r>
          </a:p>
        </p:txBody>
      </p:sp>
    </p:spTree>
    <p:extLst>
      <p:ext uri="{BB962C8B-B14F-4D97-AF65-F5344CB8AC3E}">
        <p14:creationId xmlns:p14="http://schemas.microsoft.com/office/powerpoint/2010/main" val="138638095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04FC892-AD07-222A-CAAE-C3D5622B5C65}"/>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DB9FAAAD-08EF-DF3B-CAAE-C7A37DD8378E}"/>
              </a:ext>
            </a:extLst>
          </p:cNvPr>
          <p:cNvSpPr/>
          <p:nvPr/>
        </p:nvSpPr>
        <p:spPr>
          <a:xfrm>
            <a:off x="-76200" y="-95250"/>
            <a:ext cx="4267200" cy="5334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Placeholder 3">
            <a:extLst>
              <a:ext uri="{FF2B5EF4-FFF2-40B4-BE49-F238E27FC236}">
                <a16:creationId xmlns:a16="http://schemas.microsoft.com/office/drawing/2014/main" id="{65F94059-3CC8-6B1E-303B-4935AA98DB2F}"/>
              </a:ext>
            </a:extLst>
          </p:cNvPr>
          <p:cNvPicPr>
            <a:picLocks noChangeAspect="1"/>
          </p:cNvPicPr>
          <p:nvPr/>
        </p:nvPicPr>
        <p:blipFill>
          <a:blip r:embed="rId3" cstate="print">
            <a:extLst>
              <a:ext uri="{28A0092B-C50C-407E-A947-70E740481C1C}">
                <a14:useLocalDpi xmlns:a14="http://schemas.microsoft.com/office/drawing/2010/main" val="0"/>
              </a:ext>
            </a:extLst>
          </a:blip>
          <a:stretch/>
        </p:blipFill>
        <p:spPr>
          <a:xfrm>
            <a:off x="-76200" y="-628650"/>
            <a:ext cx="3962400" cy="5943600"/>
          </a:xfrm>
          <a:prstGeom prst="rect">
            <a:avLst/>
          </a:prstGeom>
        </p:spPr>
      </p:pic>
      <p:sp>
        <p:nvSpPr>
          <p:cNvPr id="3" name="Title 2">
            <a:extLst>
              <a:ext uri="{FF2B5EF4-FFF2-40B4-BE49-F238E27FC236}">
                <a16:creationId xmlns:a16="http://schemas.microsoft.com/office/drawing/2014/main" id="{FBC6B535-9E07-5F4A-5557-515F37BB67D8}"/>
              </a:ext>
            </a:extLst>
          </p:cNvPr>
          <p:cNvSpPr>
            <a:spLocks noGrp="1"/>
          </p:cNvSpPr>
          <p:nvPr>
            <p:ph type="title"/>
          </p:nvPr>
        </p:nvSpPr>
        <p:spPr>
          <a:xfrm>
            <a:off x="4114800" y="1532965"/>
            <a:ext cx="4572000" cy="1925170"/>
          </a:xfrm>
        </p:spPr>
        <p:txBody>
          <a:bodyPr/>
          <a:lstStyle/>
          <a:p>
            <a:r>
              <a:rPr lang="en-US" sz="5400" dirty="0"/>
              <a:t>Luther</a:t>
            </a:r>
            <a:br>
              <a:rPr lang="en-US" sz="5400" dirty="0"/>
            </a:br>
            <a:r>
              <a:rPr lang="en-US" sz="5400" dirty="0"/>
              <a:t>on Trial</a:t>
            </a:r>
          </a:p>
        </p:txBody>
      </p:sp>
      <p:sp>
        <p:nvSpPr>
          <p:cNvPr id="2" name="Text Placeholder 1">
            <a:extLst>
              <a:ext uri="{FF2B5EF4-FFF2-40B4-BE49-F238E27FC236}">
                <a16:creationId xmlns:a16="http://schemas.microsoft.com/office/drawing/2014/main" id="{05F8734C-871D-B838-72AC-7D9825346A94}"/>
              </a:ext>
            </a:extLst>
          </p:cNvPr>
          <p:cNvSpPr>
            <a:spLocks noGrp="1"/>
          </p:cNvSpPr>
          <p:nvPr>
            <p:ph type="body" sz="quarter" idx="10"/>
          </p:nvPr>
        </p:nvSpPr>
        <p:spPr>
          <a:xfrm>
            <a:off x="4114800" y="819150"/>
            <a:ext cx="4572000" cy="638175"/>
          </a:xfrm>
        </p:spPr>
        <p:txBody>
          <a:bodyPr/>
          <a:lstStyle/>
          <a:p>
            <a:r>
              <a:rPr lang="en-US" dirty="0"/>
              <a:t>Further Reading</a:t>
            </a:r>
          </a:p>
        </p:txBody>
      </p:sp>
    </p:spTree>
    <p:extLst>
      <p:ext uri="{BB962C8B-B14F-4D97-AF65-F5344CB8AC3E}">
        <p14:creationId xmlns:p14="http://schemas.microsoft.com/office/powerpoint/2010/main" val="27440753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08A852-28D7-2941-4202-A42D280B8F3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93FE7C7-E60B-DE22-BF15-E7EAC63E84E5}"/>
              </a:ext>
            </a:extLst>
          </p:cNvPr>
          <p:cNvSpPr>
            <a:spLocks noGrp="1"/>
          </p:cNvSpPr>
          <p:nvPr>
            <p:ph type="title"/>
          </p:nvPr>
        </p:nvSpPr>
        <p:spPr/>
        <p:txBody>
          <a:bodyPr/>
          <a:lstStyle/>
          <a:p>
            <a:r>
              <a:rPr lang="en-US" dirty="0"/>
              <a:t>Luther on Trial</a:t>
            </a:r>
          </a:p>
        </p:txBody>
      </p:sp>
      <p:sp>
        <p:nvSpPr>
          <p:cNvPr id="4" name="Content Placeholder 3">
            <a:extLst>
              <a:ext uri="{FF2B5EF4-FFF2-40B4-BE49-F238E27FC236}">
                <a16:creationId xmlns:a16="http://schemas.microsoft.com/office/drawing/2014/main" id="{B528F3B2-81BA-5FF8-BA4B-D41E298B204D}"/>
              </a:ext>
            </a:extLst>
          </p:cNvPr>
          <p:cNvSpPr>
            <a:spLocks noGrp="1"/>
          </p:cNvSpPr>
          <p:nvPr>
            <p:ph sz="quarter" idx="10"/>
          </p:nvPr>
        </p:nvSpPr>
        <p:spPr>
          <a:xfrm>
            <a:off x="1143000" y="1276350"/>
            <a:ext cx="6781800" cy="3505200"/>
          </a:xfrm>
        </p:spPr>
        <p:txBody>
          <a:bodyPr>
            <a:normAutofit lnSpcReduction="10000"/>
          </a:bodyPr>
          <a:lstStyle/>
          <a:p>
            <a:r>
              <a:rPr lang="en-US" dirty="0"/>
              <a:t>In the second paragraph of his statement, what did Luther specify should be the measure for determining if his claims about the gospel were correct?</a:t>
            </a:r>
          </a:p>
          <a:p>
            <a:pPr lvl="1"/>
            <a:r>
              <a:rPr lang="en-US" dirty="0"/>
              <a:t>The writings of the prophets and apostles, the Bible</a:t>
            </a:r>
          </a:p>
        </p:txBody>
      </p:sp>
    </p:spTree>
    <p:extLst>
      <p:ext uri="{BB962C8B-B14F-4D97-AF65-F5344CB8AC3E}">
        <p14:creationId xmlns:p14="http://schemas.microsoft.com/office/powerpoint/2010/main" val="223612898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E8C336-CBF6-A9CF-ED61-A0F50215CA9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9E0CBD5-6C41-0900-05C8-1E42B553E357}"/>
              </a:ext>
            </a:extLst>
          </p:cNvPr>
          <p:cNvSpPr>
            <a:spLocks noGrp="1"/>
          </p:cNvSpPr>
          <p:nvPr>
            <p:ph type="title"/>
          </p:nvPr>
        </p:nvSpPr>
        <p:spPr/>
        <p:txBody>
          <a:bodyPr/>
          <a:lstStyle/>
          <a:p>
            <a:r>
              <a:rPr lang="en-US" dirty="0"/>
              <a:t>Luther on Trial</a:t>
            </a:r>
          </a:p>
        </p:txBody>
      </p:sp>
      <p:sp>
        <p:nvSpPr>
          <p:cNvPr id="4" name="Content Placeholder 3">
            <a:extLst>
              <a:ext uri="{FF2B5EF4-FFF2-40B4-BE49-F238E27FC236}">
                <a16:creationId xmlns:a16="http://schemas.microsoft.com/office/drawing/2014/main" id="{83485E02-7C65-EC0C-12CB-D917A26FB09C}"/>
              </a:ext>
            </a:extLst>
          </p:cNvPr>
          <p:cNvSpPr>
            <a:spLocks noGrp="1"/>
          </p:cNvSpPr>
          <p:nvPr>
            <p:ph sz="quarter" idx="10"/>
          </p:nvPr>
        </p:nvSpPr>
        <p:spPr>
          <a:xfrm>
            <a:off x="1143000" y="1276350"/>
            <a:ext cx="6781800" cy="3505200"/>
          </a:xfrm>
        </p:spPr>
        <p:txBody>
          <a:bodyPr>
            <a:normAutofit/>
          </a:bodyPr>
          <a:lstStyle/>
          <a:p>
            <a:r>
              <a:rPr lang="en-US" dirty="0"/>
              <a:t>Why do you think that it is unsafe, as Luther stated, for a Christian to go against their conscience?</a:t>
            </a:r>
          </a:p>
          <a:p>
            <a:pPr lvl="1"/>
            <a:r>
              <a:rPr lang="en-US" dirty="0"/>
              <a:t>God gave us our conscience as </a:t>
            </a:r>
            <a:br>
              <a:rPr lang="en-US" dirty="0"/>
            </a:br>
            <a:r>
              <a:rPr lang="en-US" dirty="0"/>
              <a:t>a guide.</a:t>
            </a:r>
          </a:p>
        </p:txBody>
      </p:sp>
    </p:spTree>
    <p:extLst>
      <p:ext uri="{BB962C8B-B14F-4D97-AF65-F5344CB8AC3E}">
        <p14:creationId xmlns:p14="http://schemas.microsoft.com/office/powerpoint/2010/main" val="348294143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B5979C-22CE-BFA9-BADA-DFC7ED0FF762}"/>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502FF69F-0396-D104-2823-F1FCC381CCEC}"/>
              </a:ext>
            </a:extLst>
          </p:cNvPr>
          <p:cNvSpPr>
            <a:spLocks noGrp="1"/>
          </p:cNvSpPr>
          <p:nvPr>
            <p:ph idx="1"/>
          </p:nvPr>
        </p:nvSpPr>
        <p:spPr/>
        <p:txBody>
          <a:bodyPr>
            <a:normAutofit/>
          </a:bodyPr>
          <a:lstStyle/>
          <a:p>
            <a:r>
              <a:rPr lang="en-US" dirty="0"/>
              <a:t>How would you describe Luther’s tone or demeanor as it comes across in what he wrote?</a:t>
            </a:r>
          </a:p>
        </p:txBody>
      </p:sp>
    </p:spTree>
    <p:extLst>
      <p:ext uri="{BB962C8B-B14F-4D97-AF65-F5344CB8AC3E}">
        <p14:creationId xmlns:p14="http://schemas.microsoft.com/office/powerpoint/2010/main" val="31455520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54266C-D2DA-8967-013D-23367FCEAED3}"/>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0762363F-857D-1C47-8810-DA8308D28DEC}"/>
              </a:ext>
            </a:extLst>
          </p:cNvPr>
          <p:cNvSpPr>
            <a:spLocks noGrp="1"/>
          </p:cNvSpPr>
          <p:nvPr>
            <p:ph idx="1"/>
          </p:nvPr>
        </p:nvSpPr>
        <p:spPr/>
        <p:txBody>
          <a:bodyPr>
            <a:normAutofit/>
          </a:bodyPr>
          <a:lstStyle/>
          <a:p>
            <a:r>
              <a:rPr lang="en-US" dirty="0"/>
              <a:t>What stands out to you about the reply from the chancellor of Treves? What stands out to you about Luther’s response? </a:t>
            </a:r>
          </a:p>
        </p:txBody>
      </p:sp>
    </p:spTree>
    <p:extLst>
      <p:ext uri="{BB962C8B-B14F-4D97-AF65-F5344CB8AC3E}">
        <p14:creationId xmlns:p14="http://schemas.microsoft.com/office/powerpoint/2010/main" val="36484076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97327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EC89E0E7-7955-4507-8E23-D1CC6529622F}"/>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a:stretch/>
        </p:blipFill>
        <p:spPr>
          <a:xfrm>
            <a:off x="1685031" y="502920"/>
            <a:ext cx="5773938" cy="8579510"/>
          </a:xfrm>
          <a:prstGeom prst="rect">
            <a:avLst/>
          </a:prstGeom>
        </p:spPr>
      </p:pic>
    </p:spTree>
    <p:extLst>
      <p:ext uri="{BB962C8B-B14F-4D97-AF65-F5344CB8AC3E}">
        <p14:creationId xmlns:p14="http://schemas.microsoft.com/office/powerpoint/2010/main" val="265192941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0 -1.23457E-7 L 0 -0.84877 " pathEditMode="relative" rAng="0" ptsTypes="AA">
                                      <p:cBhvr>
                                        <p:cTn id="6" dur="5000" fill="hold"/>
                                        <p:tgtEl>
                                          <p:spTgt spid="11"/>
                                        </p:tgtEl>
                                        <p:attrNameLst>
                                          <p:attrName>ppt_x</p:attrName>
                                          <p:attrName>ppt_y</p:attrName>
                                        </p:attrNameLst>
                                      </p:cBhvr>
                                      <p:rCtr x="0" y="-4243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64075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The Word </a:t>
            </a:r>
            <a:br>
              <a:rPr lang="en-US" dirty="0"/>
            </a:br>
            <a:r>
              <a:rPr lang="en-US" dirty="0"/>
              <a:t>Has Power</a:t>
            </a:r>
          </a:p>
        </p:txBody>
      </p:sp>
      <p:sp>
        <p:nvSpPr>
          <p:cNvPr id="3" name="Subtitle 2"/>
          <p:cNvSpPr>
            <a:spLocks noGrp="1"/>
          </p:cNvSpPr>
          <p:nvPr>
            <p:ph type="subTitle" idx="1"/>
          </p:nvPr>
        </p:nvSpPr>
        <p:spPr/>
        <p:txBody>
          <a:bodyPr/>
          <a:lstStyle/>
          <a:p>
            <a:r>
              <a:rPr lang="en-US" cap="small" dirty="0"/>
              <a:t>CHAPTER</a:t>
            </a:r>
            <a:r>
              <a:rPr lang="en-US" dirty="0"/>
              <a:t> 2</a:t>
            </a:r>
          </a:p>
        </p:txBody>
      </p:sp>
    </p:spTree>
    <p:extLst>
      <p:ext uri="{BB962C8B-B14F-4D97-AF65-F5344CB8AC3E}">
        <p14:creationId xmlns:p14="http://schemas.microsoft.com/office/powerpoint/2010/main" val="21113571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EC89E0E7-7955-4507-8E23-D1CC6529622F}"/>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a:stretch/>
        </p:blipFill>
        <p:spPr>
          <a:xfrm>
            <a:off x="1738718" y="502920"/>
            <a:ext cx="5666564" cy="8582974"/>
          </a:xfrm>
          <a:prstGeom prst="rect">
            <a:avLst/>
          </a:prstGeom>
        </p:spPr>
      </p:pic>
    </p:spTree>
    <p:extLst>
      <p:ext uri="{BB962C8B-B14F-4D97-AF65-F5344CB8AC3E}">
        <p14:creationId xmlns:p14="http://schemas.microsoft.com/office/powerpoint/2010/main" val="42341691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0 1.23457E-6 L 0 -0.86173 " pathEditMode="relative" rAng="0" ptsTypes="AA">
                                      <p:cBhvr>
                                        <p:cTn id="6" dur="5000" fill="hold"/>
                                        <p:tgtEl>
                                          <p:spTgt spid="11"/>
                                        </p:tgtEl>
                                        <p:attrNameLst>
                                          <p:attrName>ppt_x</p:attrName>
                                          <p:attrName>ppt_y</p:attrName>
                                        </p:attrNameLst>
                                      </p:cBhvr>
                                      <p:rCtr x="0" y="-4308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95EA51-761C-77AE-9474-AB0E0A31F71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023309F-A374-5D06-A5A7-30C5A0A8256E}"/>
              </a:ext>
            </a:extLst>
          </p:cNvPr>
          <p:cNvSpPr>
            <a:spLocks noGrp="1"/>
          </p:cNvSpPr>
          <p:nvPr>
            <p:ph type="title"/>
          </p:nvPr>
        </p:nvSpPr>
        <p:spPr/>
        <p:txBody>
          <a:bodyPr/>
          <a:lstStyle/>
          <a:p>
            <a:r>
              <a:rPr lang="en-US" dirty="0"/>
              <a:t>The Battle Between Scripture and Tradition</a:t>
            </a:r>
          </a:p>
        </p:txBody>
      </p:sp>
      <p:sp>
        <p:nvSpPr>
          <p:cNvPr id="4" name="Text Placeholder 3">
            <a:extLst>
              <a:ext uri="{FF2B5EF4-FFF2-40B4-BE49-F238E27FC236}">
                <a16:creationId xmlns:a16="http://schemas.microsoft.com/office/drawing/2014/main" id="{4C02DFB3-753A-62B9-379F-B9F74C1DC137}"/>
              </a:ext>
            </a:extLst>
          </p:cNvPr>
          <p:cNvSpPr>
            <a:spLocks noGrp="1"/>
          </p:cNvSpPr>
          <p:nvPr>
            <p:ph type="body" sz="quarter" idx="10"/>
          </p:nvPr>
        </p:nvSpPr>
        <p:spPr/>
        <p:txBody>
          <a:bodyPr/>
          <a:lstStyle/>
          <a:p>
            <a:r>
              <a:rPr lang="en-US" dirty="0"/>
              <a:t>Introduction:</a:t>
            </a:r>
          </a:p>
        </p:txBody>
      </p:sp>
    </p:spTree>
    <p:extLst>
      <p:ext uri="{BB962C8B-B14F-4D97-AF65-F5344CB8AC3E}">
        <p14:creationId xmlns:p14="http://schemas.microsoft.com/office/powerpoint/2010/main" val="40955887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C02E96-1FEE-6987-B182-88D823AC3624}"/>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384610D5-E74D-191A-6A7B-566000E63FA2}"/>
              </a:ext>
            </a:extLst>
          </p:cNvPr>
          <p:cNvSpPr>
            <a:spLocks noGrp="1"/>
          </p:cNvSpPr>
          <p:nvPr>
            <p:ph idx="1"/>
          </p:nvPr>
        </p:nvSpPr>
        <p:spPr>
          <a:xfrm>
            <a:off x="990600" y="666750"/>
            <a:ext cx="7162800" cy="4038600"/>
          </a:xfrm>
        </p:spPr>
        <p:txBody>
          <a:bodyPr>
            <a:normAutofit/>
          </a:bodyPr>
          <a:lstStyle/>
          <a:p>
            <a:r>
              <a:rPr lang="en-US" dirty="0"/>
              <a:t>In short, if you want to fast, do so; if you do not wish to eat meat, </a:t>
            </a:r>
            <a:br>
              <a:rPr lang="en-US" dirty="0"/>
            </a:br>
            <a:r>
              <a:rPr lang="en-US" dirty="0"/>
              <a:t>eat it not; but leave Christians a free choice in the matter.</a:t>
            </a:r>
          </a:p>
          <a:p>
            <a:endParaRPr lang="en-US" sz="2600" dirty="0"/>
          </a:p>
          <a:p>
            <a:pPr algn="r"/>
            <a:r>
              <a:rPr lang="en-US" sz="2600" dirty="0"/>
              <a:t>—Ulrich Zwingli, </a:t>
            </a:r>
            <a:br>
              <a:rPr lang="en-US" sz="2600" dirty="0"/>
            </a:br>
            <a:r>
              <a:rPr lang="en-US" sz="2600" i="1" dirty="0"/>
              <a:t>“Of Freedom of Choice in the </a:t>
            </a:r>
            <a:br>
              <a:rPr lang="en-US" sz="2600" i="1" dirty="0"/>
            </a:br>
            <a:r>
              <a:rPr lang="en-US" sz="2600" i="1" dirty="0"/>
              <a:t>Selection of Foods”</a:t>
            </a:r>
            <a:endParaRPr lang="en-US" dirty="0"/>
          </a:p>
        </p:txBody>
      </p:sp>
    </p:spTree>
    <p:extLst>
      <p:ext uri="{BB962C8B-B14F-4D97-AF65-F5344CB8AC3E}">
        <p14:creationId xmlns:p14="http://schemas.microsoft.com/office/powerpoint/2010/main" val="5129335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35A706-07B4-0169-A4C4-CA598D4E842C}"/>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3890954-69D4-6D4C-6032-F5B6F4A5A531}"/>
              </a:ext>
            </a:extLst>
          </p:cNvPr>
          <p:cNvSpPr>
            <a:spLocks noGrp="1"/>
          </p:cNvSpPr>
          <p:nvPr>
            <p:ph idx="1"/>
          </p:nvPr>
        </p:nvSpPr>
        <p:spPr>
          <a:xfrm>
            <a:off x="1066800" y="438150"/>
            <a:ext cx="7010400" cy="4267200"/>
          </a:xfrm>
        </p:spPr>
        <p:txBody>
          <a:bodyPr>
            <a:normAutofit/>
          </a:bodyPr>
          <a:lstStyle/>
          <a:p>
            <a:r>
              <a:rPr lang="en-US" dirty="0"/>
              <a:t>What are some useful traditions? </a:t>
            </a:r>
            <a:br>
              <a:rPr lang="en-US" dirty="0"/>
            </a:br>
            <a:br>
              <a:rPr lang="en-US" dirty="0"/>
            </a:br>
            <a:r>
              <a:rPr lang="en-US" dirty="0"/>
              <a:t>What are signs that a traditional activity has become problematic?</a:t>
            </a:r>
          </a:p>
        </p:txBody>
      </p:sp>
    </p:spTree>
    <p:extLst>
      <p:ext uri="{BB962C8B-B14F-4D97-AF65-F5344CB8AC3E}">
        <p14:creationId xmlns:p14="http://schemas.microsoft.com/office/powerpoint/2010/main" val="36510328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1DA39-13FF-62E9-B3A2-562025A4F65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95F67D5-E401-A4CA-FABE-7537F3F9061F}"/>
              </a:ext>
            </a:extLst>
          </p:cNvPr>
          <p:cNvSpPr>
            <a:spLocks noGrp="1"/>
          </p:cNvSpPr>
          <p:nvPr>
            <p:ph type="title"/>
          </p:nvPr>
        </p:nvSpPr>
        <p:spPr/>
        <p:txBody>
          <a:bodyPr/>
          <a:lstStyle/>
          <a:p>
            <a:r>
              <a:rPr lang="en-US" dirty="0"/>
              <a:t>Sola Scriptura</a:t>
            </a:r>
          </a:p>
        </p:txBody>
      </p:sp>
    </p:spTree>
    <p:extLst>
      <p:ext uri="{BB962C8B-B14F-4D97-AF65-F5344CB8AC3E}">
        <p14:creationId xmlns:p14="http://schemas.microsoft.com/office/powerpoint/2010/main" val="28386396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0CA2B-A4DF-B9EF-1151-FE3F46F95172}"/>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D06B442B-8B3E-C095-2A49-46017446B0FA}"/>
              </a:ext>
            </a:extLst>
          </p:cNvPr>
          <p:cNvSpPr>
            <a:spLocks noGrp="1"/>
          </p:cNvSpPr>
          <p:nvPr>
            <p:ph idx="1"/>
          </p:nvPr>
        </p:nvSpPr>
        <p:spPr/>
        <p:txBody>
          <a:bodyPr>
            <a:normAutofit fontScale="92500" lnSpcReduction="20000"/>
          </a:bodyPr>
          <a:lstStyle/>
          <a:p>
            <a:r>
              <a:rPr lang="en-US" dirty="0"/>
              <a:t>Whatsoever things are necessary to know concerning God, the works, judgments, will and commandments of God, concerning Christ, our faith in Christ, and the duties of a holy life; all those things, I say are fully taught in the Word of God.</a:t>
            </a:r>
          </a:p>
          <a:p>
            <a:endParaRPr lang="en-US" sz="2600" dirty="0"/>
          </a:p>
          <a:p>
            <a:pPr algn="r"/>
            <a:r>
              <a:rPr lang="en-US" sz="2600" dirty="0"/>
              <a:t>—Heinrich Bullinger</a:t>
            </a:r>
            <a:endParaRPr lang="en-US" dirty="0"/>
          </a:p>
        </p:txBody>
      </p:sp>
    </p:spTree>
    <p:extLst>
      <p:ext uri="{BB962C8B-B14F-4D97-AF65-F5344CB8AC3E}">
        <p14:creationId xmlns:p14="http://schemas.microsoft.com/office/powerpoint/2010/main" val="27053968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E3E6D5-A65F-41ED-4723-9F4772C9207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38F62EA-BDA9-4EBC-C032-3B26B744B18F}"/>
              </a:ext>
            </a:extLst>
          </p:cNvPr>
          <p:cNvSpPr>
            <a:spLocks noGrp="1"/>
          </p:cNvSpPr>
          <p:nvPr>
            <p:ph type="title"/>
          </p:nvPr>
        </p:nvSpPr>
        <p:spPr/>
        <p:txBody>
          <a:bodyPr/>
          <a:lstStyle/>
          <a:p>
            <a:r>
              <a:rPr lang="en-US" dirty="0"/>
              <a:t>Sola Scripture</a:t>
            </a:r>
          </a:p>
        </p:txBody>
      </p:sp>
      <p:sp>
        <p:nvSpPr>
          <p:cNvPr id="4" name="Content Placeholder 3">
            <a:extLst>
              <a:ext uri="{FF2B5EF4-FFF2-40B4-BE49-F238E27FC236}">
                <a16:creationId xmlns:a16="http://schemas.microsoft.com/office/drawing/2014/main" id="{431A6D81-80AE-370E-6078-8A9DC1168057}"/>
              </a:ext>
            </a:extLst>
          </p:cNvPr>
          <p:cNvSpPr>
            <a:spLocks noGrp="1"/>
          </p:cNvSpPr>
          <p:nvPr>
            <p:ph sz="quarter" idx="10"/>
          </p:nvPr>
        </p:nvSpPr>
        <p:spPr/>
        <p:txBody>
          <a:bodyPr>
            <a:normAutofit lnSpcReduction="10000"/>
          </a:bodyPr>
          <a:lstStyle/>
          <a:p>
            <a:r>
              <a:rPr lang="en-US" dirty="0"/>
              <a:t>What benefits come from studying God’s Word?</a:t>
            </a:r>
          </a:p>
          <a:p>
            <a:pPr lvl="1"/>
            <a:r>
              <a:rPr lang="en-US" dirty="0"/>
              <a:t>Knowledge of God’s character, wisdom, discerning right and wrong, developing a biblical worldview, guidance for living, and correction for sin</a:t>
            </a:r>
          </a:p>
        </p:txBody>
      </p:sp>
    </p:spTree>
    <p:extLst>
      <p:ext uri="{BB962C8B-B14F-4D97-AF65-F5344CB8AC3E}">
        <p14:creationId xmlns:p14="http://schemas.microsoft.com/office/powerpoint/2010/main" val="38731121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C0C5B-A335-821E-0BD4-754B8E9FBA25}"/>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3ACE34CB-50C4-7153-E331-C3A313FBC009}"/>
              </a:ext>
            </a:extLst>
          </p:cNvPr>
          <p:cNvSpPr>
            <a:spLocks noGrp="1"/>
          </p:cNvSpPr>
          <p:nvPr>
            <p:ph idx="1"/>
          </p:nvPr>
        </p:nvSpPr>
        <p:spPr/>
        <p:txBody>
          <a:bodyPr>
            <a:normAutofit/>
          </a:bodyPr>
          <a:lstStyle/>
          <a:p>
            <a:r>
              <a:rPr lang="en-US" dirty="0"/>
              <a:t>What is the value of God’s Word and its importance in a believer’s life?</a:t>
            </a:r>
          </a:p>
        </p:txBody>
      </p:sp>
    </p:spTree>
    <p:extLst>
      <p:ext uri="{BB962C8B-B14F-4D97-AF65-F5344CB8AC3E}">
        <p14:creationId xmlns:p14="http://schemas.microsoft.com/office/powerpoint/2010/main" val="14048211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DA972A-923A-EC78-903A-A491D32DE17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4D28F1D-50A5-F2F1-99F1-7DDE19B9561C}"/>
              </a:ext>
            </a:extLst>
          </p:cNvPr>
          <p:cNvSpPr>
            <a:spLocks noGrp="1"/>
          </p:cNvSpPr>
          <p:nvPr>
            <p:ph type="title"/>
          </p:nvPr>
        </p:nvSpPr>
        <p:spPr/>
        <p:txBody>
          <a:bodyPr/>
          <a:lstStyle/>
          <a:p>
            <a:r>
              <a:rPr lang="en-US" dirty="0"/>
              <a:t>Martin Luther </a:t>
            </a:r>
            <a:br>
              <a:rPr lang="en-US" dirty="0"/>
            </a:br>
            <a:r>
              <a:rPr lang="en-US" dirty="0"/>
              <a:t>and the Roman Catholic Church</a:t>
            </a:r>
          </a:p>
        </p:txBody>
      </p:sp>
      <p:sp>
        <p:nvSpPr>
          <p:cNvPr id="4" name="Text Placeholder 3">
            <a:extLst>
              <a:ext uri="{FF2B5EF4-FFF2-40B4-BE49-F238E27FC236}">
                <a16:creationId xmlns:a16="http://schemas.microsoft.com/office/drawing/2014/main" id="{48D9E9B3-C1BD-5F11-F2CA-31F9D712895C}"/>
              </a:ext>
            </a:extLst>
          </p:cNvPr>
          <p:cNvSpPr>
            <a:spLocks noGrp="1"/>
          </p:cNvSpPr>
          <p:nvPr>
            <p:ph type="body" sz="quarter" idx="10"/>
          </p:nvPr>
        </p:nvSpPr>
        <p:spPr/>
        <p:txBody>
          <a:bodyPr/>
          <a:lstStyle/>
          <a:p>
            <a:r>
              <a:rPr lang="en-US" dirty="0"/>
              <a:t>Introduction:</a:t>
            </a:r>
          </a:p>
        </p:txBody>
      </p:sp>
    </p:spTree>
    <p:extLst>
      <p:ext uri="{BB962C8B-B14F-4D97-AF65-F5344CB8AC3E}">
        <p14:creationId xmlns:p14="http://schemas.microsoft.com/office/powerpoint/2010/main" val="35372239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4FD90-2531-937B-63D7-F7D162258FA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79AD836-5151-1666-7261-6869F77C08EE}"/>
              </a:ext>
            </a:extLst>
          </p:cNvPr>
          <p:cNvSpPr>
            <a:spLocks noGrp="1"/>
          </p:cNvSpPr>
          <p:nvPr>
            <p:ph type="title"/>
          </p:nvPr>
        </p:nvSpPr>
        <p:spPr/>
        <p:txBody>
          <a:bodyPr/>
          <a:lstStyle/>
          <a:p>
            <a:r>
              <a:rPr lang="en-US" dirty="0"/>
              <a:t>2 Timothy 3:10–15</a:t>
            </a:r>
          </a:p>
        </p:txBody>
      </p:sp>
      <p:sp>
        <p:nvSpPr>
          <p:cNvPr id="4" name="Content Placeholder 3">
            <a:extLst>
              <a:ext uri="{FF2B5EF4-FFF2-40B4-BE49-F238E27FC236}">
                <a16:creationId xmlns:a16="http://schemas.microsoft.com/office/drawing/2014/main" id="{69F2DD53-284A-8EA1-2C58-092B09A8B386}"/>
              </a:ext>
            </a:extLst>
          </p:cNvPr>
          <p:cNvSpPr>
            <a:spLocks noGrp="1"/>
          </p:cNvSpPr>
          <p:nvPr>
            <p:ph sz="quarter" idx="10"/>
          </p:nvPr>
        </p:nvSpPr>
        <p:spPr>
          <a:xfrm>
            <a:off x="1143000" y="1276350"/>
            <a:ext cx="7010400" cy="3505200"/>
          </a:xfrm>
        </p:spPr>
        <p:txBody>
          <a:bodyPr>
            <a:normAutofit/>
          </a:bodyPr>
          <a:lstStyle/>
          <a:p>
            <a:r>
              <a:rPr lang="en-US" dirty="0"/>
              <a:t>What does Paul encourage Timothy to continue pursuing (v. 14)?</a:t>
            </a:r>
          </a:p>
          <a:p>
            <a:pPr lvl="1"/>
            <a:r>
              <a:rPr lang="en-US" dirty="0"/>
              <a:t>The things he has heard </a:t>
            </a:r>
            <a:br>
              <a:rPr lang="en-US" dirty="0"/>
            </a:br>
            <a:r>
              <a:rPr lang="en-US" dirty="0"/>
              <a:t>and learned</a:t>
            </a:r>
          </a:p>
        </p:txBody>
      </p:sp>
    </p:spTree>
    <p:extLst>
      <p:ext uri="{BB962C8B-B14F-4D97-AF65-F5344CB8AC3E}">
        <p14:creationId xmlns:p14="http://schemas.microsoft.com/office/powerpoint/2010/main" val="10014979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6EBC4A-3AEA-EB6A-2C90-70D3BD88119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0F9C1FF-4D04-1D58-C3FD-88B92C527C19}"/>
              </a:ext>
            </a:extLst>
          </p:cNvPr>
          <p:cNvSpPr>
            <a:spLocks noGrp="1"/>
          </p:cNvSpPr>
          <p:nvPr>
            <p:ph type="title"/>
          </p:nvPr>
        </p:nvSpPr>
        <p:spPr/>
        <p:txBody>
          <a:bodyPr/>
          <a:lstStyle/>
          <a:p>
            <a:r>
              <a:rPr lang="en-US" dirty="0"/>
              <a:t>2 Timothy 3:10–15</a:t>
            </a:r>
          </a:p>
        </p:txBody>
      </p:sp>
      <p:sp>
        <p:nvSpPr>
          <p:cNvPr id="4" name="Content Placeholder 3">
            <a:extLst>
              <a:ext uri="{FF2B5EF4-FFF2-40B4-BE49-F238E27FC236}">
                <a16:creationId xmlns:a16="http://schemas.microsoft.com/office/drawing/2014/main" id="{9CFCF108-6137-EF5E-0BDD-78A20721B6EC}"/>
              </a:ext>
            </a:extLst>
          </p:cNvPr>
          <p:cNvSpPr>
            <a:spLocks noGrp="1"/>
          </p:cNvSpPr>
          <p:nvPr>
            <p:ph sz="quarter" idx="10"/>
          </p:nvPr>
        </p:nvSpPr>
        <p:spPr/>
        <p:txBody>
          <a:bodyPr>
            <a:normAutofit/>
          </a:bodyPr>
          <a:lstStyle/>
          <a:p>
            <a:r>
              <a:rPr lang="en-US" dirty="0"/>
              <a:t>What has the power to make a person wise for salvation through faith in Christ (v. 15)? </a:t>
            </a:r>
          </a:p>
          <a:p>
            <a:pPr lvl="1"/>
            <a:r>
              <a:rPr lang="en-US" dirty="0"/>
              <a:t>The Scriptures / the sacred writings</a:t>
            </a:r>
          </a:p>
        </p:txBody>
      </p:sp>
    </p:spTree>
    <p:extLst>
      <p:ext uri="{BB962C8B-B14F-4D97-AF65-F5344CB8AC3E}">
        <p14:creationId xmlns:p14="http://schemas.microsoft.com/office/powerpoint/2010/main" val="17923423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8EB403-7F2A-0FC0-B567-DEFAF18D273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F84F646-7E05-F68A-1C37-E387F0C0CCAF}"/>
              </a:ext>
            </a:extLst>
          </p:cNvPr>
          <p:cNvSpPr>
            <a:spLocks noGrp="1"/>
          </p:cNvSpPr>
          <p:nvPr>
            <p:ph type="title"/>
          </p:nvPr>
        </p:nvSpPr>
        <p:spPr/>
        <p:txBody>
          <a:bodyPr/>
          <a:lstStyle/>
          <a:p>
            <a:r>
              <a:rPr lang="en-US" dirty="0"/>
              <a:t>2 Timothy 3:10–15</a:t>
            </a:r>
          </a:p>
        </p:txBody>
      </p:sp>
      <p:sp>
        <p:nvSpPr>
          <p:cNvPr id="4" name="Content Placeholder 3">
            <a:extLst>
              <a:ext uri="{FF2B5EF4-FFF2-40B4-BE49-F238E27FC236}">
                <a16:creationId xmlns:a16="http://schemas.microsoft.com/office/drawing/2014/main" id="{CB00B773-769D-33C0-14E7-C075D5130F60}"/>
              </a:ext>
            </a:extLst>
          </p:cNvPr>
          <p:cNvSpPr>
            <a:spLocks noGrp="1"/>
          </p:cNvSpPr>
          <p:nvPr>
            <p:ph sz="quarter" idx="10"/>
          </p:nvPr>
        </p:nvSpPr>
        <p:spPr/>
        <p:txBody>
          <a:bodyPr>
            <a:normAutofit/>
          </a:bodyPr>
          <a:lstStyle/>
          <a:p>
            <a:r>
              <a:rPr lang="en-US" dirty="0"/>
              <a:t>Paul also warns that people who pursue life according to God’s Word will face what (v. 12)? </a:t>
            </a:r>
          </a:p>
          <a:p>
            <a:pPr lvl="1"/>
            <a:r>
              <a:rPr lang="en-US" dirty="0"/>
              <a:t>Persecution</a:t>
            </a:r>
          </a:p>
        </p:txBody>
      </p:sp>
    </p:spTree>
    <p:extLst>
      <p:ext uri="{BB962C8B-B14F-4D97-AF65-F5344CB8AC3E}">
        <p14:creationId xmlns:p14="http://schemas.microsoft.com/office/powerpoint/2010/main" val="29466096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B8AE66-999C-541B-AE8D-246ADBCA3CA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D8F1241-5E7D-67B6-F1AF-CA5C8763ABB8}"/>
              </a:ext>
            </a:extLst>
          </p:cNvPr>
          <p:cNvSpPr>
            <a:spLocks noGrp="1"/>
          </p:cNvSpPr>
          <p:nvPr>
            <p:ph type="title"/>
          </p:nvPr>
        </p:nvSpPr>
        <p:spPr/>
        <p:txBody>
          <a:bodyPr/>
          <a:lstStyle/>
          <a:p>
            <a:r>
              <a:rPr lang="en-US" dirty="0"/>
              <a:t>The Power </a:t>
            </a:r>
            <a:br>
              <a:rPr lang="en-US" dirty="0"/>
            </a:br>
            <a:r>
              <a:rPr lang="en-US" dirty="0"/>
              <a:t>of Scripture</a:t>
            </a:r>
          </a:p>
        </p:txBody>
      </p:sp>
    </p:spTree>
    <p:extLst>
      <p:ext uri="{BB962C8B-B14F-4D97-AF65-F5344CB8AC3E}">
        <p14:creationId xmlns:p14="http://schemas.microsoft.com/office/powerpoint/2010/main" val="8426184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8935D-4661-95A0-C02B-0FCE7536E2C6}"/>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4C38A24-3E8C-08F3-A681-BBFF52E4E9A7}"/>
              </a:ext>
            </a:extLst>
          </p:cNvPr>
          <p:cNvSpPr>
            <a:spLocks noGrp="1"/>
          </p:cNvSpPr>
          <p:nvPr>
            <p:ph idx="1"/>
          </p:nvPr>
        </p:nvSpPr>
        <p:spPr/>
        <p:txBody>
          <a:bodyPr>
            <a:normAutofit/>
          </a:bodyPr>
          <a:lstStyle/>
          <a:p>
            <a:r>
              <a:rPr lang="en-US" dirty="0"/>
              <a:t>What are some examples of how the Word of God can be used to teach us the truth?</a:t>
            </a:r>
          </a:p>
        </p:txBody>
      </p:sp>
    </p:spTree>
    <p:extLst>
      <p:ext uri="{BB962C8B-B14F-4D97-AF65-F5344CB8AC3E}">
        <p14:creationId xmlns:p14="http://schemas.microsoft.com/office/powerpoint/2010/main" val="20327766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D815C9-8F3E-4A51-1210-9B54A8201708}"/>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07CDBDE-31A2-F5DB-6A42-74BA0AE3D966}"/>
              </a:ext>
            </a:extLst>
          </p:cNvPr>
          <p:cNvSpPr>
            <a:spLocks noGrp="1"/>
          </p:cNvSpPr>
          <p:nvPr>
            <p:ph idx="1"/>
          </p:nvPr>
        </p:nvSpPr>
        <p:spPr/>
        <p:txBody>
          <a:bodyPr>
            <a:normAutofit/>
          </a:bodyPr>
          <a:lstStyle/>
          <a:p>
            <a:r>
              <a:rPr lang="en-US" dirty="0"/>
              <a:t>What are some examples of how the Word of God can be used to expose false teaching?</a:t>
            </a:r>
          </a:p>
        </p:txBody>
      </p:sp>
    </p:spTree>
    <p:extLst>
      <p:ext uri="{BB962C8B-B14F-4D97-AF65-F5344CB8AC3E}">
        <p14:creationId xmlns:p14="http://schemas.microsoft.com/office/powerpoint/2010/main" val="29567067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7719CB-63B3-BB9E-B1CC-6D8DDFB51CAC}"/>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4EF1A5D-F873-647E-99AE-B7A618DA16BF}"/>
              </a:ext>
            </a:extLst>
          </p:cNvPr>
          <p:cNvSpPr>
            <a:spLocks noGrp="1"/>
          </p:cNvSpPr>
          <p:nvPr>
            <p:ph idx="1"/>
          </p:nvPr>
        </p:nvSpPr>
        <p:spPr/>
        <p:txBody>
          <a:bodyPr>
            <a:normAutofit/>
          </a:bodyPr>
          <a:lstStyle/>
          <a:p>
            <a:r>
              <a:rPr lang="en-US" dirty="0"/>
              <a:t>What are some examples of how the Word of God can be used to correct sin in us?</a:t>
            </a:r>
          </a:p>
        </p:txBody>
      </p:sp>
    </p:spTree>
    <p:extLst>
      <p:ext uri="{BB962C8B-B14F-4D97-AF65-F5344CB8AC3E}">
        <p14:creationId xmlns:p14="http://schemas.microsoft.com/office/powerpoint/2010/main" val="35467062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481573-5BED-6EE8-6462-9ABBE352D583}"/>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0F6C5AE3-A672-BC12-206C-608BFEE3B7AC}"/>
              </a:ext>
            </a:extLst>
          </p:cNvPr>
          <p:cNvSpPr>
            <a:spLocks noGrp="1"/>
          </p:cNvSpPr>
          <p:nvPr>
            <p:ph idx="1"/>
          </p:nvPr>
        </p:nvSpPr>
        <p:spPr>
          <a:xfrm>
            <a:off x="1143000" y="438150"/>
            <a:ext cx="6858000" cy="4267200"/>
          </a:xfrm>
        </p:spPr>
        <p:txBody>
          <a:bodyPr>
            <a:normAutofit/>
          </a:bodyPr>
          <a:lstStyle/>
          <a:p>
            <a:r>
              <a:rPr lang="en-US" dirty="0"/>
              <a:t>What are some examples of how the Word of God can be used to guide us in righteous living?</a:t>
            </a:r>
          </a:p>
        </p:txBody>
      </p:sp>
    </p:spTree>
    <p:extLst>
      <p:ext uri="{BB962C8B-B14F-4D97-AF65-F5344CB8AC3E}">
        <p14:creationId xmlns:p14="http://schemas.microsoft.com/office/powerpoint/2010/main" val="24713947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6FD31-0D85-6E59-14C0-A92FB995CF9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B807C49-6176-F565-E278-CE057C5F5597}"/>
              </a:ext>
            </a:extLst>
          </p:cNvPr>
          <p:cNvSpPr>
            <a:spLocks noGrp="1"/>
          </p:cNvSpPr>
          <p:nvPr>
            <p:ph type="title"/>
          </p:nvPr>
        </p:nvSpPr>
        <p:spPr/>
        <p:txBody>
          <a:bodyPr/>
          <a:lstStyle/>
          <a:p>
            <a:r>
              <a:rPr lang="en-US" dirty="0"/>
              <a:t>The Power of Scripture</a:t>
            </a:r>
          </a:p>
        </p:txBody>
      </p:sp>
      <p:sp>
        <p:nvSpPr>
          <p:cNvPr id="4" name="Content Placeholder 3">
            <a:extLst>
              <a:ext uri="{FF2B5EF4-FFF2-40B4-BE49-F238E27FC236}">
                <a16:creationId xmlns:a16="http://schemas.microsoft.com/office/drawing/2014/main" id="{6629F3DD-A8D3-79C7-CE62-F2F9D2BA5235}"/>
              </a:ext>
            </a:extLst>
          </p:cNvPr>
          <p:cNvSpPr>
            <a:spLocks noGrp="1"/>
          </p:cNvSpPr>
          <p:nvPr>
            <p:ph sz="quarter" idx="10"/>
          </p:nvPr>
        </p:nvSpPr>
        <p:spPr>
          <a:xfrm>
            <a:off x="1143000" y="1276350"/>
            <a:ext cx="6629400" cy="3505200"/>
          </a:xfrm>
        </p:spPr>
        <p:txBody>
          <a:bodyPr>
            <a:normAutofit fontScale="92500" lnSpcReduction="10000"/>
          </a:bodyPr>
          <a:lstStyle/>
          <a:p>
            <a:r>
              <a:rPr lang="en-US" dirty="0"/>
              <a:t>How would these four benefits of the Bible help us become mature and prepare us to do good works? </a:t>
            </a:r>
          </a:p>
          <a:p>
            <a:pPr lvl="1"/>
            <a:r>
              <a:rPr lang="en-US" dirty="0"/>
              <a:t>As we are taught to discern between truth and falsehood, we grow more like Christ. We reject our sinful practices and seek ways to serve God in righteousness. </a:t>
            </a:r>
          </a:p>
          <a:p>
            <a:pPr lvl="1"/>
            <a:endParaRPr lang="en-US" dirty="0"/>
          </a:p>
        </p:txBody>
      </p:sp>
    </p:spTree>
    <p:extLst>
      <p:ext uri="{BB962C8B-B14F-4D97-AF65-F5344CB8AC3E}">
        <p14:creationId xmlns:p14="http://schemas.microsoft.com/office/powerpoint/2010/main" val="5125635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E2FCF-8D79-B27E-0E72-7E4DDC73DE6E}"/>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59AC23D-C7FA-55E5-6664-537162574A48}"/>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tretch/>
        </p:blipFill>
        <p:spPr>
          <a:xfrm>
            <a:off x="0" y="0"/>
            <a:ext cx="9879785" cy="5143500"/>
          </a:xfrm>
          <a:prstGeom prst="rect">
            <a:avLst/>
          </a:prstGeom>
        </p:spPr>
      </p:pic>
    </p:spTree>
    <p:extLst>
      <p:ext uri="{BB962C8B-B14F-4D97-AF65-F5344CB8AC3E}">
        <p14:creationId xmlns:p14="http://schemas.microsoft.com/office/powerpoint/2010/main" val="31871850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5D0E14-0B55-D922-4A01-26FD0C33C7D1}"/>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3D1FAEB7-2971-B88B-9637-CD241FE69E0D}"/>
              </a:ext>
            </a:extLst>
          </p:cNvPr>
          <p:cNvSpPr>
            <a:spLocks noGrp="1"/>
          </p:cNvSpPr>
          <p:nvPr>
            <p:ph idx="1"/>
          </p:nvPr>
        </p:nvSpPr>
        <p:spPr/>
        <p:txBody>
          <a:bodyPr>
            <a:normAutofit/>
          </a:bodyPr>
          <a:lstStyle/>
          <a:p>
            <a:r>
              <a:rPr lang="en-US" dirty="0"/>
              <a:t>Martin himself . . . has scorned to revoke his errors . . . He has now been declared a heretic . . .</a:t>
            </a:r>
          </a:p>
          <a:p>
            <a:endParaRPr lang="en-US" sz="2600" dirty="0"/>
          </a:p>
          <a:p>
            <a:pPr algn="r"/>
            <a:r>
              <a:rPr lang="en-US" sz="2600" dirty="0"/>
              <a:t>—</a:t>
            </a:r>
            <a:r>
              <a:rPr lang="en-US" sz="2600" i="1" dirty="0" err="1"/>
              <a:t>Decet</a:t>
            </a:r>
            <a:r>
              <a:rPr lang="en-US" sz="2600" i="1" dirty="0"/>
              <a:t> </a:t>
            </a:r>
            <a:r>
              <a:rPr lang="en-US" sz="2600" i="1" dirty="0" err="1"/>
              <a:t>Romanum</a:t>
            </a:r>
            <a:r>
              <a:rPr lang="en-US" sz="2600" i="1" dirty="0"/>
              <a:t> </a:t>
            </a:r>
            <a:r>
              <a:rPr lang="en-US" sz="2600" i="1" dirty="0" err="1"/>
              <a:t>Pontificen</a:t>
            </a:r>
            <a:endParaRPr lang="en-US" dirty="0"/>
          </a:p>
        </p:txBody>
      </p:sp>
    </p:spTree>
    <p:extLst>
      <p:ext uri="{BB962C8B-B14F-4D97-AF65-F5344CB8AC3E}">
        <p14:creationId xmlns:p14="http://schemas.microsoft.com/office/powerpoint/2010/main" val="18313873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5B73B8-A9CA-BC17-E43B-06312556D254}"/>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3EA00D7B-E828-12A0-242A-84EAA66B98A1}"/>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a:stretch/>
        </p:blipFill>
        <p:spPr>
          <a:xfrm>
            <a:off x="-506836" y="0"/>
            <a:ext cx="10260436" cy="5143500"/>
          </a:xfrm>
          <a:prstGeom prst="rect">
            <a:avLst/>
          </a:prstGeom>
        </p:spPr>
      </p:pic>
      <p:pic>
        <p:nvPicPr>
          <p:cNvPr id="9" name="Picture 8">
            <a:extLst>
              <a:ext uri="{FF2B5EF4-FFF2-40B4-BE49-F238E27FC236}">
                <a16:creationId xmlns:a16="http://schemas.microsoft.com/office/drawing/2014/main" id="{D6D9256A-166C-A638-8ECD-5E0D29357924}"/>
              </a:ext>
            </a:extLst>
          </p:cNvPr>
          <p:cNvPicPr>
            <a:picLocks noChangeAspect="1"/>
          </p:cNvPicPr>
          <p:nvPr/>
        </p:nvPicPr>
        <p:blipFill>
          <a:blip r:embed="rId4">
            <a:extLst>
              <a:ext uri="{28A0092B-C50C-407E-A947-70E740481C1C}">
                <a14:useLocalDpi xmlns:a14="http://schemas.microsoft.com/office/drawing/2010/main" val="0"/>
              </a:ext>
            </a:extLst>
          </a:blip>
          <a:stretch/>
        </p:blipFill>
        <p:spPr>
          <a:xfrm>
            <a:off x="-21912" y="1668430"/>
            <a:ext cx="3527111" cy="3537671"/>
          </a:xfrm>
          <a:prstGeom prst="rect">
            <a:avLst/>
          </a:prstGeom>
          <a:ln w="25400">
            <a:solidFill>
              <a:schemeClr val="bg2">
                <a:lumMod val="50000"/>
              </a:schemeClr>
            </a:solidFill>
          </a:ln>
          <a:effectLst>
            <a:outerShdw blurRad="127000" dist="38100" dir="2700000" algn="tl" rotWithShape="0">
              <a:prstClr val="black">
                <a:alpha val="25000"/>
              </a:prstClr>
            </a:outerShdw>
          </a:effectLst>
        </p:spPr>
      </p:pic>
    </p:spTree>
    <p:extLst>
      <p:ext uri="{BB962C8B-B14F-4D97-AF65-F5344CB8AC3E}">
        <p14:creationId xmlns:p14="http://schemas.microsoft.com/office/powerpoint/2010/main" val="618166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9344B-7B5F-70F5-09C5-04BC4735C81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68F5A6F-4809-3F48-81C2-1B8D4342EDF4}"/>
              </a:ext>
            </a:extLst>
          </p:cNvPr>
          <p:cNvSpPr>
            <a:spLocks noGrp="1"/>
          </p:cNvSpPr>
          <p:nvPr>
            <p:ph type="title"/>
          </p:nvPr>
        </p:nvSpPr>
        <p:spPr/>
        <p:txBody>
          <a:bodyPr/>
          <a:lstStyle/>
          <a:p>
            <a:r>
              <a:rPr lang="en-US" dirty="0"/>
              <a:t>The Path </a:t>
            </a:r>
            <a:br>
              <a:rPr lang="en-US" dirty="0"/>
            </a:br>
            <a:r>
              <a:rPr lang="en-US" dirty="0"/>
              <a:t>to Geneva</a:t>
            </a:r>
          </a:p>
        </p:txBody>
      </p:sp>
    </p:spTree>
    <p:extLst>
      <p:ext uri="{BB962C8B-B14F-4D97-AF65-F5344CB8AC3E}">
        <p14:creationId xmlns:p14="http://schemas.microsoft.com/office/powerpoint/2010/main" val="112463811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A41D2B-6A1B-5660-CCE9-FC8A833845D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80DBCBB-5C7C-2072-3807-453225E7BB22}"/>
              </a:ext>
            </a:extLst>
          </p:cNvPr>
          <p:cNvSpPr>
            <a:spLocks noGrp="1"/>
          </p:cNvSpPr>
          <p:nvPr>
            <p:ph type="title"/>
          </p:nvPr>
        </p:nvSpPr>
        <p:spPr/>
        <p:txBody>
          <a:bodyPr/>
          <a:lstStyle/>
          <a:p>
            <a:r>
              <a:rPr lang="en-US" dirty="0"/>
              <a:t>Knowing Is </a:t>
            </a:r>
            <a:br>
              <a:rPr lang="en-US" dirty="0"/>
            </a:br>
            <a:r>
              <a:rPr lang="en-US" dirty="0"/>
              <a:t>Not Enough</a:t>
            </a:r>
          </a:p>
        </p:txBody>
      </p:sp>
    </p:spTree>
    <p:extLst>
      <p:ext uri="{BB962C8B-B14F-4D97-AF65-F5344CB8AC3E}">
        <p14:creationId xmlns:p14="http://schemas.microsoft.com/office/powerpoint/2010/main" val="41667753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8E4948-6FD7-A1B6-7F5E-CD69725020C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D2976BA-7F0F-6BB7-F655-5CB121FA926E}"/>
              </a:ext>
            </a:extLst>
          </p:cNvPr>
          <p:cNvSpPr>
            <a:spLocks noGrp="1"/>
          </p:cNvSpPr>
          <p:nvPr>
            <p:ph type="title"/>
          </p:nvPr>
        </p:nvSpPr>
        <p:spPr/>
        <p:txBody>
          <a:bodyPr/>
          <a:lstStyle/>
          <a:p>
            <a:r>
              <a:rPr lang="en-US" dirty="0"/>
              <a:t>2 Timothy 4:1–2</a:t>
            </a:r>
          </a:p>
        </p:txBody>
      </p:sp>
      <p:sp>
        <p:nvSpPr>
          <p:cNvPr id="4" name="Content Placeholder 3">
            <a:extLst>
              <a:ext uri="{FF2B5EF4-FFF2-40B4-BE49-F238E27FC236}">
                <a16:creationId xmlns:a16="http://schemas.microsoft.com/office/drawing/2014/main" id="{440965F0-8614-1F43-0B1B-1ED44902D27C}"/>
              </a:ext>
            </a:extLst>
          </p:cNvPr>
          <p:cNvSpPr>
            <a:spLocks noGrp="1"/>
          </p:cNvSpPr>
          <p:nvPr>
            <p:ph sz="quarter" idx="10"/>
          </p:nvPr>
        </p:nvSpPr>
        <p:spPr>
          <a:xfrm>
            <a:off x="1143000" y="1276350"/>
            <a:ext cx="6629400" cy="3505200"/>
          </a:xfrm>
        </p:spPr>
        <p:txBody>
          <a:bodyPr>
            <a:normAutofit/>
          </a:bodyPr>
          <a:lstStyle/>
          <a:p>
            <a:r>
              <a:rPr lang="en-US" dirty="0"/>
              <a:t>What does Paul encourage Timothy to do?</a:t>
            </a:r>
          </a:p>
          <a:p>
            <a:pPr lvl="1"/>
            <a:r>
              <a:rPr lang="en-US" dirty="0"/>
              <a:t>Preach the Word, always be ready to minister with patience </a:t>
            </a:r>
          </a:p>
          <a:p>
            <a:pPr lvl="1"/>
            <a:endParaRPr lang="en-US" dirty="0"/>
          </a:p>
        </p:txBody>
      </p:sp>
    </p:spTree>
    <p:extLst>
      <p:ext uri="{BB962C8B-B14F-4D97-AF65-F5344CB8AC3E}">
        <p14:creationId xmlns:p14="http://schemas.microsoft.com/office/powerpoint/2010/main" val="24026643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325C6-EB31-9520-BF48-E6E7BD92E0E0}"/>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780D6507-5605-6881-9D28-C129D6953ED8}"/>
              </a:ext>
            </a:extLst>
          </p:cNvPr>
          <p:cNvSpPr>
            <a:spLocks noGrp="1"/>
          </p:cNvSpPr>
          <p:nvPr>
            <p:ph idx="1"/>
          </p:nvPr>
        </p:nvSpPr>
        <p:spPr/>
        <p:txBody>
          <a:bodyPr>
            <a:normAutofit/>
          </a:bodyPr>
          <a:lstStyle/>
          <a:p>
            <a:r>
              <a:rPr lang="en-US" dirty="0"/>
              <a:t>How can you share what God has taught you?</a:t>
            </a:r>
          </a:p>
        </p:txBody>
      </p:sp>
    </p:spTree>
    <p:extLst>
      <p:ext uri="{BB962C8B-B14F-4D97-AF65-F5344CB8AC3E}">
        <p14:creationId xmlns:p14="http://schemas.microsoft.com/office/powerpoint/2010/main" val="28638803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53618D7E-701C-8C8D-A763-2C669E37F190}"/>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tretch>
            <a:fillRect/>
          </a:stretch>
        </p:blipFill>
        <p:spPr>
          <a:xfrm>
            <a:off x="1904777" y="590549"/>
            <a:ext cx="5334446" cy="3962402"/>
          </a:xfrm>
          <a:prstGeom prst="rect">
            <a:avLst/>
          </a:prstGeom>
        </p:spPr>
      </p:pic>
      <p:sp>
        <p:nvSpPr>
          <p:cNvPr id="8" name="TextBox 7">
            <a:extLst>
              <a:ext uri="{FF2B5EF4-FFF2-40B4-BE49-F238E27FC236}">
                <a16:creationId xmlns:a16="http://schemas.microsoft.com/office/drawing/2014/main" id="{C74E5F1A-7B04-6EF0-DCDD-E8BABD887A54}"/>
              </a:ext>
            </a:extLst>
          </p:cNvPr>
          <p:cNvSpPr txBox="1"/>
          <p:nvPr/>
        </p:nvSpPr>
        <p:spPr>
          <a:xfrm>
            <a:off x="1981200" y="1809750"/>
            <a:ext cx="2590800" cy="609600"/>
          </a:xfrm>
          <a:prstGeom prst="rect">
            <a:avLst/>
          </a:prstGeom>
        </p:spPr>
        <p:txBody>
          <a:bodyPr vert="horz" wrap="square" lIns="91440" tIns="45720" rIns="91440" bIns="45720" rtlCol="0" anchor="ctr">
            <a:noAutofit/>
          </a:bodyPr>
          <a:lstStyle/>
          <a:p>
            <a:r>
              <a:rPr lang="en-US" sz="1600" b="1" i="1" dirty="0">
                <a:solidFill>
                  <a:srgbClr val="5F8687"/>
                </a:solidFill>
                <a:latin typeface="Palatino Linotype" panose="02040502050505030304" pitchFamily="18" charset="0"/>
              </a:rPr>
              <a:t>Promise of God’s presence</a:t>
            </a:r>
          </a:p>
        </p:txBody>
      </p:sp>
      <p:sp>
        <p:nvSpPr>
          <p:cNvPr id="9" name="TextBox 8">
            <a:extLst>
              <a:ext uri="{FF2B5EF4-FFF2-40B4-BE49-F238E27FC236}">
                <a16:creationId xmlns:a16="http://schemas.microsoft.com/office/drawing/2014/main" id="{82408C43-3D47-F299-A11E-8208C468D49E}"/>
              </a:ext>
            </a:extLst>
          </p:cNvPr>
          <p:cNvSpPr txBox="1"/>
          <p:nvPr/>
        </p:nvSpPr>
        <p:spPr>
          <a:xfrm>
            <a:off x="1981200" y="2495550"/>
            <a:ext cx="2590800" cy="609600"/>
          </a:xfrm>
          <a:prstGeom prst="rect">
            <a:avLst/>
          </a:prstGeom>
        </p:spPr>
        <p:txBody>
          <a:bodyPr vert="horz" wrap="square" lIns="91440" tIns="45720" rIns="91440" bIns="45720" rtlCol="0" anchor="ctr">
            <a:noAutofit/>
          </a:bodyPr>
          <a:lstStyle/>
          <a:p>
            <a:r>
              <a:rPr lang="en-US" sz="1600" b="1" i="1" dirty="0">
                <a:solidFill>
                  <a:srgbClr val="5F8687"/>
                </a:solidFill>
                <a:latin typeface="Palatino Linotype" panose="02040502050505030304" pitchFamily="18" charset="0"/>
              </a:rPr>
              <a:t>God’s work in </a:t>
            </a:r>
            <a:br>
              <a:rPr lang="en-US" sz="1600" b="1" i="1" dirty="0">
                <a:solidFill>
                  <a:srgbClr val="5F8687"/>
                </a:solidFill>
                <a:latin typeface="Palatino Linotype" panose="02040502050505030304" pitchFamily="18" charset="0"/>
              </a:rPr>
            </a:br>
            <a:r>
              <a:rPr lang="en-US" sz="1600" b="1" i="1" dirty="0">
                <a:solidFill>
                  <a:srgbClr val="5F8687"/>
                </a:solidFill>
                <a:latin typeface="Palatino Linotype" panose="02040502050505030304" pitchFamily="18" charset="0"/>
              </a:rPr>
              <a:t>biblical stories</a:t>
            </a:r>
          </a:p>
        </p:txBody>
      </p:sp>
      <p:sp>
        <p:nvSpPr>
          <p:cNvPr id="10" name="TextBox 9">
            <a:extLst>
              <a:ext uri="{FF2B5EF4-FFF2-40B4-BE49-F238E27FC236}">
                <a16:creationId xmlns:a16="http://schemas.microsoft.com/office/drawing/2014/main" id="{0F668865-D6F5-D907-EEE5-0C868CF7C2E4}"/>
              </a:ext>
            </a:extLst>
          </p:cNvPr>
          <p:cNvSpPr txBox="1"/>
          <p:nvPr/>
        </p:nvSpPr>
        <p:spPr>
          <a:xfrm>
            <a:off x="1981200" y="3200400"/>
            <a:ext cx="2590800" cy="609600"/>
          </a:xfrm>
          <a:prstGeom prst="rect">
            <a:avLst/>
          </a:prstGeom>
        </p:spPr>
        <p:txBody>
          <a:bodyPr vert="horz" wrap="square" lIns="91440" tIns="45720" rIns="91440" bIns="45720" rtlCol="0" anchor="ctr">
            <a:noAutofit/>
          </a:bodyPr>
          <a:lstStyle/>
          <a:p>
            <a:r>
              <a:rPr lang="en-US" sz="1600" b="1" i="1" dirty="0">
                <a:solidFill>
                  <a:srgbClr val="5F8687"/>
                </a:solidFill>
                <a:latin typeface="Palatino Linotype" panose="02040502050505030304" pitchFamily="18" charset="0"/>
              </a:rPr>
              <a:t>God’s promise of </a:t>
            </a:r>
            <a:br>
              <a:rPr lang="en-US" sz="1600" b="1" i="1" dirty="0">
                <a:solidFill>
                  <a:srgbClr val="5F8687"/>
                </a:solidFill>
                <a:latin typeface="Palatino Linotype" panose="02040502050505030304" pitchFamily="18" charset="0"/>
              </a:rPr>
            </a:br>
            <a:r>
              <a:rPr lang="en-US" sz="1600" b="1" i="1" dirty="0">
                <a:solidFill>
                  <a:srgbClr val="5F8687"/>
                </a:solidFill>
                <a:latin typeface="Palatino Linotype" panose="02040502050505030304" pitchFamily="18" charset="0"/>
              </a:rPr>
              <a:t>strength in trials</a:t>
            </a:r>
          </a:p>
        </p:txBody>
      </p:sp>
      <p:sp>
        <p:nvSpPr>
          <p:cNvPr id="11" name="TextBox 10">
            <a:extLst>
              <a:ext uri="{FF2B5EF4-FFF2-40B4-BE49-F238E27FC236}">
                <a16:creationId xmlns:a16="http://schemas.microsoft.com/office/drawing/2014/main" id="{8DD2788F-4668-61F8-7950-7357AED086A2}"/>
              </a:ext>
            </a:extLst>
          </p:cNvPr>
          <p:cNvSpPr txBox="1"/>
          <p:nvPr/>
        </p:nvSpPr>
        <p:spPr>
          <a:xfrm>
            <a:off x="1981200" y="3905250"/>
            <a:ext cx="2590800" cy="609600"/>
          </a:xfrm>
          <a:prstGeom prst="rect">
            <a:avLst/>
          </a:prstGeom>
        </p:spPr>
        <p:txBody>
          <a:bodyPr vert="horz" wrap="square" lIns="91440" tIns="45720" rIns="91440" bIns="45720" rtlCol="0" anchor="ctr">
            <a:noAutofit/>
          </a:bodyPr>
          <a:lstStyle/>
          <a:p>
            <a:r>
              <a:rPr lang="en-US" sz="1600" b="1" i="1" dirty="0">
                <a:solidFill>
                  <a:srgbClr val="5F8687"/>
                </a:solidFill>
                <a:latin typeface="Palatino Linotype" panose="02040502050505030304" pitchFamily="18" charset="0"/>
              </a:rPr>
              <a:t>God's character</a:t>
            </a:r>
          </a:p>
        </p:txBody>
      </p:sp>
      <p:sp>
        <p:nvSpPr>
          <p:cNvPr id="12" name="TextBox 11">
            <a:extLst>
              <a:ext uri="{FF2B5EF4-FFF2-40B4-BE49-F238E27FC236}">
                <a16:creationId xmlns:a16="http://schemas.microsoft.com/office/drawing/2014/main" id="{67523CD4-41FD-83E6-14A8-42C6B312B4E6}"/>
              </a:ext>
            </a:extLst>
          </p:cNvPr>
          <p:cNvSpPr txBox="1"/>
          <p:nvPr/>
        </p:nvSpPr>
        <p:spPr>
          <a:xfrm>
            <a:off x="4648423" y="1809750"/>
            <a:ext cx="2590800" cy="609600"/>
          </a:xfrm>
          <a:prstGeom prst="rect">
            <a:avLst/>
          </a:prstGeom>
        </p:spPr>
        <p:txBody>
          <a:bodyPr vert="horz" wrap="square" lIns="91440" tIns="45720" rIns="91440" bIns="45720" rtlCol="0" anchor="ctr">
            <a:noAutofit/>
          </a:bodyPr>
          <a:lstStyle/>
          <a:p>
            <a:r>
              <a:rPr lang="en-US" sz="1600" b="1" i="1" dirty="0">
                <a:solidFill>
                  <a:srgbClr val="5F8687"/>
                </a:solidFill>
                <a:latin typeface="Palatino Linotype" panose="02040502050505030304" pitchFamily="18" charset="0"/>
              </a:rPr>
              <a:t>…</a:t>
            </a:r>
          </a:p>
        </p:txBody>
      </p:sp>
      <p:sp>
        <p:nvSpPr>
          <p:cNvPr id="13" name="TextBox 12">
            <a:extLst>
              <a:ext uri="{FF2B5EF4-FFF2-40B4-BE49-F238E27FC236}">
                <a16:creationId xmlns:a16="http://schemas.microsoft.com/office/drawing/2014/main" id="{E8C66F9C-098A-8270-0AEC-B3EFAA5748E0}"/>
              </a:ext>
            </a:extLst>
          </p:cNvPr>
          <p:cNvSpPr txBox="1"/>
          <p:nvPr/>
        </p:nvSpPr>
        <p:spPr>
          <a:xfrm>
            <a:off x="4648423" y="2495550"/>
            <a:ext cx="2590800" cy="609600"/>
          </a:xfrm>
          <a:prstGeom prst="rect">
            <a:avLst/>
          </a:prstGeom>
        </p:spPr>
        <p:txBody>
          <a:bodyPr vert="horz" wrap="square" lIns="91440" tIns="45720" rIns="91440" bIns="45720" rtlCol="0" anchor="ctr">
            <a:noAutofit/>
          </a:bodyPr>
          <a:lstStyle/>
          <a:p>
            <a:r>
              <a:rPr lang="en-US" sz="1600" b="1" i="1" dirty="0">
                <a:solidFill>
                  <a:srgbClr val="5F8687"/>
                </a:solidFill>
                <a:latin typeface="Palatino Linotype" panose="02040502050505030304" pitchFamily="18" charset="0"/>
              </a:rPr>
              <a:t>…</a:t>
            </a:r>
          </a:p>
        </p:txBody>
      </p:sp>
      <p:sp>
        <p:nvSpPr>
          <p:cNvPr id="14" name="TextBox 13">
            <a:extLst>
              <a:ext uri="{FF2B5EF4-FFF2-40B4-BE49-F238E27FC236}">
                <a16:creationId xmlns:a16="http://schemas.microsoft.com/office/drawing/2014/main" id="{622EEBF1-9C2F-3F96-706D-A053A9D96EAD}"/>
              </a:ext>
            </a:extLst>
          </p:cNvPr>
          <p:cNvSpPr txBox="1"/>
          <p:nvPr/>
        </p:nvSpPr>
        <p:spPr>
          <a:xfrm>
            <a:off x="4648423" y="3200400"/>
            <a:ext cx="2590800" cy="609600"/>
          </a:xfrm>
          <a:prstGeom prst="rect">
            <a:avLst/>
          </a:prstGeom>
        </p:spPr>
        <p:txBody>
          <a:bodyPr vert="horz" wrap="square" lIns="91440" tIns="45720" rIns="91440" bIns="45720" rtlCol="0" anchor="ctr">
            <a:noAutofit/>
          </a:bodyPr>
          <a:lstStyle/>
          <a:p>
            <a:r>
              <a:rPr lang="en-US" sz="1600" b="1" i="1" dirty="0">
                <a:solidFill>
                  <a:srgbClr val="5F8687"/>
                </a:solidFill>
                <a:latin typeface="Palatino Linotype" panose="02040502050505030304" pitchFamily="18" charset="0"/>
              </a:rPr>
              <a:t>…</a:t>
            </a:r>
          </a:p>
        </p:txBody>
      </p:sp>
      <p:sp>
        <p:nvSpPr>
          <p:cNvPr id="15" name="TextBox 14">
            <a:extLst>
              <a:ext uri="{FF2B5EF4-FFF2-40B4-BE49-F238E27FC236}">
                <a16:creationId xmlns:a16="http://schemas.microsoft.com/office/drawing/2014/main" id="{B76EA669-F095-0F33-F243-4255FD439BAB}"/>
              </a:ext>
            </a:extLst>
          </p:cNvPr>
          <p:cNvSpPr txBox="1"/>
          <p:nvPr/>
        </p:nvSpPr>
        <p:spPr>
          <a:xfrm>
            <a:off x="4648423" y="3905250"/>
            <a:ext cx="2590800" cy="609600"/>
          </a:xfrm>
          <a:prstGeom prst="rect">
            <a:avLst/>
          </a:prstGeom>
        </p:spPr>
        <p:txBody>
          <a:bodyPr vert="horz" wrap="square" lIns="91440" tIns="45720" rIns="91440" bIns="45720" rtlCol="0" anchor="ctr">
            <a:noAutofit/>
          </a:bodyPr>
          <a:lstStyle/>
          <a:p>
            <a:r>
              <a:rPr lang="en-US" sz="1600" b="1" i="1" dirty="0">
                <a:solidFill>
                  <a:srgbClr val="5F8687"/>
                </a:solidFill>
                <a:latin typeface="Palatino Linotype" panose="02040502050505030304" pitchFamily="18" charset="0"/>
              </a:rPr>
              <a:t>…</a:t>
            </a:r>
          </a:p>
        </p:txBody>
      </p:sp>
      <p:sp>
        <p:nvSpPr>
          <p:cNvPr id="20" name="TextBox 19">
            <a:extLst>
              <a:ext uri="{FF2B5EF4-FFF2-40B4-BE49-F238E27FC236}">
                <a16:creationId xmlns:a16="http://schemas.microsoft.com/office/drawing/2014/main" id="{2B6B5599-B41F-2024-6EBD-40E6F68F0D22}"/>
              </a:ext>
            </a:extLst>
          </p:cNvPr>
          <p:cNvSpPr txBox="1"/>
          <p:nvPr/>
        </p:nvSpPr>
        <p:spPr>
          <a:xfrm>
            <a:off x="4648423" y="1123950"/>
            <a:ext cx="2590800" cy="609600"/>
          </a:xfrm>
          <a:prstGeom prst="rect">
            <a:avLst/>
          </a:prstGeom>
        </p:spPr>
        <p:txBody>
          <a:bodyPr vert="horz" wrap="square" lIns="91440" tIns="45720" rIns="91440" bIns="45720" rtlCol="0" anchor="ctr">
            <a:noAutofit/>
          </a:bodyPr>
          <a:lstStyle/>
          <a:p>
            <a:r>
              <a:rPr lang="en-US" sz="1600" b="1" i="1" dirty="0">
                <a:solidFill>
                  <a:srgbClr val="5F8687"/>
                </a:solidFill>
                <a:latin typeface="Palatino Linotype" panose="02040502050505030304" pitchFamily="18" charset="0"/>
              </a:rPr>
              <a:t>… </a:t>
            </a:r>
          </a:p>
        </p:txBody>
      </p:sp>
    </p:spTree>
    <p:extLst>
      <p:ext uri="{BB962C8B-B14F-4D97-AF65-F5344CB8AC3E}">
        <p14:creationId xmlns:p14="http://schemas.microsoft.com/office/powerpoint/2010/main" val="35053697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P spid="13" grpId="0"/>
      <p:bldP spid="14" grpId="0"/>
      <p:bldP spid="15" grpId="0"/>
      <p:bldP spid="20"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E6F4F9-50E6-2BFA-4748-8D306B87DF6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CBB7BCE-2887-3F32-8921-B21208B87BD1}"/>
              </a:ext>
            </a:extLst>
          </p:cNvPr>
          <p:cNvSpPr>
            <a:spLocks noGrp="1"/>
          </p:cNvSpPr>
          <p:nvPr>
            <p:ph type="title"/>
          </p:nvPr>
        </p:nvSpPr>
        <p:spPr/>
        <p:txBody>
          <a:bodyPr/>
          <a:lstStyle/>
          <a:p>
            <a:r>
              <a:rPr lang="en-US" dirty="0"/>
              <a:t>Be Prepared for Some Rejection</a:t>
            </a:r>
          </a:p>
        </p:txBody>
      </p:sp>
    </p:spTree>
    <p:extLst>
      <p:ext uri="{BB962C8B-B14F-4D97-AF65-F5344CB8AC3E}">
        <p14:creationId xmlns:p14="http://schemas.microsoft.com/office/powerpoint/2010/main" val="24397582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E2E44A-FE17-B8EC-3CB3-4191B497BCC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E82D8D1-D13A-1512-DBC5-D3C74FC031C1}"/>
              </a:ext>
            </a:extLst>
          </p:cNvPr>
          <p:cNvSpPr>
            <a:spLocks noGrp="1"/>
          </p:cNvSpPr>
          <p:nvPr>
            <p:ph type="title"/>
          </p:nvPr>
        </p:nvSpPr>
        <p:spPr/>
        <p:txBody>
          <a:bodyPr/>
          <a:lstStyle/>
          <a:p>
            <a:r>
              <a:rPr lang="en-US" dirty="0"/>
              <a:t>2 Timothy 4:3–5</a:t>
            </a:r>
          </a:p>
        </p:txBody>
      </p:sp>
      <p:sp>
        <p:nvSpPr>
          <p:cNvPr id="4" name="Content Placeholder 3">
            <a:extLst>
              <a:ext uri="{FF2B5EF4-FFF2-40B4-BE49-F238E27FC236}">
                <a16:creationId xmlns:a16="http://schemas.microsoft.com/office/drawing/2014/main" id="{E2EEE231-E7E8-F88B-2ECB-9E048F2CD604}"/>
              </a:ext>
            </a:extLst>
          </p:cNvPr>
          <p:cNvSpPr>
            <a:spLocks noGrp="1"/>
          </p:cNvSpPr>
          <p:nvPr>
            <p:ph sz="quarter" idx="10"/>
          </p:nvPr>
        </p:nvSpPr>
        <p:spPr>
          <a:xfrm>
            <a:off x="1143000" y="1276350"/>
            <a:ext cx="6858000" cy="3505200"/>
          </a:xfrm>
        </p:spPr>
        <p:txBody>
          <a:bodyPr>
            <a:normAutofit/>
          </a:bodyPr>
          <a:lstStyle/>
          <a:p>
            <a:r>
              <a:rPr lang="en-US" dirty="0"/>
              <a:t>What does Paul say many people want to hear (vv. 3–4)? </a:t>
            </a:r>
          </a:p>
          <a:p>
            <a:pPr lvl="1"/>
            <a:r>
              <a:rPr lang="en-US" dirty="0"/>
              <a:t>Many people want to hear myths or fables that fit what they want to hear and already believe. </a:t>
            </a:r>
          </a:p>
          <a:p>
            <a:pPr lvl="1"/>
            <a:endParaRPr lang="en-US" dirty="0"/>
          </a:p>
        </p:txBody>
      </p:sp>
    </p:spTree>
    <p:extLst>
      <p:ext uri="{BB962C8B-B14F-4D97-AF65-F5344CB8AC3E}">
        <p14:creationId xmlns:p14="http://schemas.microsoft.com/office/powerpoint/2010/main" val="152439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8EEE5-D579-A510-5FDF-D9EB38E904D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B01C350-98D2-E7E1-303B-0BC30BE3E1C5}"/>
              </a:ext>
            </a:extLst>
          </p:cNvPr>
          <p:cNvSpPr>
            <a:spLocks noGrp="1"/>
          </p:cNvSpPr>
          <p:nvPr>
            <p:ph type="title"/>
          </p:nvPr>
        </p:nvSpPr>
        <p:spPr/>
        <p:txBody>
          <a:bodyPr/>
          <a:lstStyle/>
          <a:p>
            <a:r>
              <a:rPr lang="en-US" dirty="0"/>
              <a:t>2 Timothy 4:3–5</a:t>
            </a:r>
          </a:p>
        </p:txBody>
      </p:sp>
      <p:sp>
        <p:nvSpPr>
          <p:cNvPr id="4" name="Content Placeholder 3">
            <a:extLst>
              <a:ext uri="{FF2B5EF4-FFF2-40B4-BE49-F238E27FC236}">
                <a16:creationId xmlns:a16="http://schemas.microsoft.com/office/drawing/2014/main" id="{37637A5C-B528-F2BC-290B-BE67C12ADF69}"/>
              </a:ext>
            </a:extLst>
          </p:cNvPr>
          <p:cNvSpPr>
            <a:spLocks noGrp="1"/>
          </p:cNvSpPr>
          <p:nvPr>
            <p:ph sz="quarter" idx="10"/>
          </p:nvPr>
        </p:nvSpPr>
        <p:spPr/>
        <p:txBody>
          <a:bodyPr>
            <a:normAutofit/>
          </a:bodyPr>
          <a:lstStyle/>
          <a:p>
            <a:r>
              <a:rPr lang="en-US" dirty="0"/>
              <a:t>How should we respond to rejection of God’s message (v. 5)? </a:t>
            </a:r>
          </a:p>
          <a:p>
            <a:pPr lvl="1"/>
            <a:r>
              <a:rPr lang="en-US" dirty="0"/>
              <a:t>We should remain steady and confident, continuing to share the gospel and serve.</a:t>
            </a:r>
          </a:p>
          <a:p>
            <a:pPr lvl="1"/>
            <a:endParaRPr lang="en-US" dirty="0"/>
          </a:p>
        </p:txBody>
      </p:sp>
    </p:spTree>
    <p:extLst>
      <p:ext uri="{BB962C8B-B14F-4D97-AF65-F5344CB8AC3E}">
        <p14:creationId xmlns:p14="http://schemas.microsoft.com/office/powerpoint/2010/main" val="20793925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5C8388-A909-5DAE-CAAB-2075B465A46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ECE90C3-A4C5-0542-F6E9-0E0DADB406A9}"/>
              </a:ext>
            </a:extLst>
          </p:cNvPr>
          <p:cNvSpPr>
            <a:spLocks noGrp="1"/>
          </p:cNvSpPr>
          <p:nvPr>
            <p:ph type="title"/>
          </p:nvPr>
        </p:nvSpPr>
        <p:spPr/>
        <p:txBody>
          <a:bodyPr/>
          <a:lstStyle/>
          <a:p>
            <a:r>
              <a:rPr lang="en-US" dirty="0"/>
              <a:t>Broadcasting </a:t>
            </a:r>
            <a:br>
              <a:rPr lang="en-US" dirty="0"/>
            </a:br>
            <a:r>
              <a:rPr lang="en-US" dirty="0"/>
              <a:t>the Word</a:t>
            </a:r>
          </a:p>
        </p:txBody>
      </p:sp>
    </p:spTree>
    <p:extLst>
      <p:ext uri="{BB962C8B-B14F-4D97-AF65-F5344CB8AC3E}">
        <p14:creationId xmlns:p14="http://schemas.microsoft.com/office/powerpoint/2010/main" val="9469762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B15663-F3A5-CC2F-398A-5CF20BF3A33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19A243F-5F8C-3D5D-5258-1B9139CF81AC}"/>
              </a:ext>
            </a:extLst>
          </p:cNvPr>
          <p:cNvSpPr>
            <a:spLocks noGrp="1"/>
          </p:cNvSpPr>
          <p:nvPr>
            <p:ph type="title"/>
          </p:nvPr>
        </p:nvSpPr>
        <p:spPr/>
        <p:txBody>
          <a:bodyPr/>
          <a:lstStyle/>
          <a:p>
            <a:r>
              <a:rPr lang="en-US" dirty="0"/>
              <a:t>What Is </a:t>
            </a:r>
            <a:br>
              <a:rPr lang="en-US" dirty="0"/>
            </a:br>
            <a:r>
              <a:rPr lang="en-US" dirty="0"/>
              <a:t>the Gospel?</a:t>
            </a:r>
          </a:p>
        </p:txBody>
      </p:sp>
    </p:spTree>
    <p:extLst>
      <p:ext uri="{BB962C8B-B14F-4D97-AF65-F5344CB8AC3E}">
        <p14:creationId xmlns:p14="http://schemas.microsoft.com/office/powerpoint/2010/main" val="28757290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0106D6-2689-391C-48A5-3207110972DE}"/>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6E99166-3C4F-D201-92FE-72C0FFF1AFFD}"/>
              </a:ext>
            </a:extLst>
          </p:cNvPr>
          <p:cNvSpPr>
            <a:spLocks noGrp="1"/>
          </p:cNvSpPr>
          <p:nvPr>
            <p:ph idx="1"/>
          </p:nvPr>
        </p:nvSpPr>
        <p:spPr/>
        <p:txBody>
          <a:bodyPr>
            <a:normAutofit/>
          </a:bodyPr>
          <a:lstStyle/>
          <a:p>
            <a:r>
              <a:rPr lang="en-US" dirty="0"/>
              <a:t>We believe the authority of the Holy Scripture to be above the authority of the Church.</a:t>
            </a:r>
          </a:p>
          <a:p>
            <a:endParaRPr lang="en-US" sz="2600" dirty="0"/>
          </a:p>
          <a:p>
            <a:pPr algn="r"/>
            <a:r>
              <a:rPr lang="en-US" sz="2600" dirty="0"/>
              <a:t>—Cyril </a:t>
            </a:r>
            <a:r>
              <a:rPr lang="en-US" sz="2600" dirty="0" err="1"/>
              <a:t>Lucaris</a:t>
            </a:r>
            <a:endParaRPr lang="en-US" dirty="0"/>
          </a:p>
        </p:txBody>
      </p:sp>
    </p:spTree>
    <p:extLst>
      <p:ext uri="{BB962C8B-B14F-4D97-AF65-F5344CB8AC3E}">
        <p14:creationId xmlns:p14="http://schemas.microsoft.com/office/powerpoint/2010/main" val="7123157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11A1F7-0105-579A-4D7F-7D059C9656AF}"/>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05DCACDC-2BFB-2665-70D9-3CF217BC0C6E}"/>
              </a:ext>
            </a:extLst>
          </p:cNvPr>
          <p:cNvSpPr>
            <a:spLocks noGrp="1"/>
          </p:cNvSpPr>
          <p:nvPr>
            <p:ph idx="1"/>
          </p:nvPr>
        </p:nvSpPr>
        <p:spPr/>
        <p:txBody>
          <a:bodyPr>
            <a:normAutofit fontScale="92500"/>
          </a:bodyPr>
          <a:lstStyle/>
          <a:p>
            <a:r>
              <a:rPr lang="en-US" dirty="0"/>
              <a:t>Hence it is easy to understand that we must give diligent heed both to the reading and hearing of Scripture, if we would obtain any benefit from the Spirit of God . . . </a:t>
            </a:r>
          </a:p>
          <a:p>
            <a:endParaRPr lang="en-US" sz="2600" dirty="0"/>
          </a:p>
          <a:p>
            <a:pPr algn="r"/>
            <a:r>
              <a:rPr lang="en-US" sz="2600" dirty="0"/>
              <a:t>—John Calvin, </a:t>
            </a:r>
            <a:br>
              <a:rPr lang="en-US" sz="2600" dirty="0"/>
            </a:br>
            <a:r>
              <a:rPr lang="en-US" sz="2600" i="1" dirty="0"/>
              <a:t>Institutes of the Christian Religion</a:t>
            </a:r>
            <a:endParaRPr lang="en-US" sz="2600" dirty="0"/>
          </a:p>
        </p:txBody>
      </p:sp>
    </p:spTree>
    <p:extLst>
      <p:ext uri="{BB962C8B-B14F-4D97-AF65-F5344CB8AC3E}">
        <p14:creationId xmlns:p14="http://schemas.microsoft.com/office/powerpoint/2010/main" val="185195751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7F53050-19BF-7345-73F3-48B720469A0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43304E6-9897-A6FB-3C26-CB2940093AFF}"/>
              </a:ext>
            </a:extLst>
          </p:cNvPr>
          <p:cNvSpPr>
            <a:spLocks noGrp="1"/>
          </p:cNvSpPr>
          <p:nvPr>
            <p:ph type="title"/>
          </p:nvPr>
        </p:nvSpPr>
        <p:spPr/>
        <p:txBody>
          <a:bodyPr/>
          <a:lstStyle/>
          <a:p>
            <a:r>
              <a:rPr lang="en-US" dirty="0"/>
              <a:t>Calvin on</a:t>
            </a:r>
            <a:br>
              <a:rPr lang="en-US" dirty="0"/>
            </a:br>
            <a:r>
              <a:rPr lang="en-US" dirty="0"/>
              <a:t>Knowing </a:t>
            </a:r>
            <a:br>
              <a:rPr lang="en-US" dirty="0"/>
            </a:br>
            <a:r>
              <a:rPr lang="en-US" dirty="0"/>
              <a:t>God</a:t>
            </a:r>
          </a:p>
        </p:txBody>
      </p:sp>
      <p:sp>
        <p:nvSpPr>
          <p:cNvPr id="2" name="Text Placeholder 1">
            <a:extLst>
              <a:ext uri="{FF2B5EF4-FFF2-40B4-BE49-F238E27FC236}">
                <a16:creationId xmlns:a16="http://schemas.microsoft.com/office/drawing/2014/main" id="{001594DC-303D-295F-6860-1D65982634EC}"/>
              </a:ext>
            </a:extLst>
          </p:cNvPr>
          <p:cNvSpPr>
            <a:spLocks noGrp="1"/>
          </p:cNvSpPr>
          <p:nvPr>
            <p:ph type="body" sz="quarter" idx="10"/>
          </p:nvPr>
        </p:nvSpPr>
        <p:spPr/>
        <p:txBody>
          <a:bodyPr/>
          <a:lstStyle/>
          <a:p>
            <a:r>
              <a:rPr lang="en-US" dirty="0"/>
              <a:t>Further Reading:</a:t>
            </a:r>
          </a:p>
        </p:txBody>
      </p:sp>
      <p:pic>
        <p:nvPicPr>
          <p:cNvPr id="7" name="Picture 6">
            <a:extLst>
              <a:ext uri="{FF2B5EF4-FFF2-40B4-BE49-F238E27FC236}">
                <a16:creationId xmlns:a16="http://schemas.microsoft.com/office/drawing/2014/main" id="{049FCA4F-8D98-9E82-230D-16B4001E385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86375" y="209550"/>
            <a:ext cx="3857625" cy="5143500"/>
          </a:xfrm>
          <a:prstGeom prst="rect">
            <a:avLst/>
          </a:prstGeom>
        </p:spPr>
      </p:pic>
    </p:spTree>
    <p:extLst>
      <p:ext uri="{BB962C8B-B14F-4D97-AF65-F5344CB8AC3E}">
        <p14:creationId xmlns:p14="http://schemas.microsoft.com/office/powerpoint/2010/main" val="1410327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682E93-B6FE-9DD8-CDA6-C6C59840EAB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7719BFE-B2E4-7164-E9ED-3CAD7282211A}"/>
              </a:ext>
            </a:extLst>
          </p:cNvPr>
          <p:cNvSpPr>
            <a:spLocks noGrp="1"/>
          </p:cNvSpPr>
          <p:nvPr>
            <p:ph type="title"/>
          </p:nvPr>
        </p:nvSpPr>
        <p:spPr/>
        <p:txBody>
          <a:bodyPr/>
          <a:lstStyle/>
          <a:p>
            <a:r>
              <a:rPr lang="en-US" dirty="0"/>
              <a:t>Calving on Knowing God</a:t>
            </a:r>
          </a:p>
        </p:txBody>
      </p:sp>
      <p:sp>
        <p:nvSpPr>
          <p:cNvPr id="4" name="Content Placeholder 3">
            <a:extLst>
              <a:ext uri="{FF2B5EF4-FFF2-40B4-BE49-F238E27FC236}">
                <a16:creationId xmlns:a16="http://schemas.microsoft.com/office/drawing/2014/main" id="{146CE9FF-3CC0-04B2-253F-B1043DA9108C}"/>
              </a:ext>
            </a:extLst>
          </p:cNvPr>
          <p:cNvSpPr>
            <a:spLocks noGrp="1"/>
          </p:cNvSpPr>
          <p:nvPr>
            <p:ph sz="quarter" idx="10"/>
          </p:nvPr>
        </p:nvSpPr>
        <p:spPr/>
        <p:txBody>
          <a:bodyPr>
            <a:normAutofit fontScale="92500" lnSpcReduction="20000"/>
          </a:bodyPr>
          <a:lstStyle/>
          <a:p>
            <a:r>
              <a:rPr lang="en-US" dirty="0"/>
              <a:t>Based on Calvin’s statement in the second paragraph, what are some of the reasons we should be thankful that God chose to give us the Bible? </a:t>
            </a:r>
          </a:p>
          <a:p>
            <a:pPr lvl="1"/>
            <a:r>
              <a:rPr lang="en-US" dirty="0"/>
              <a:t>Scripture prompts us to remember God, and it can protect us from doctrinal error and false religion.</a:t>
            </a:r>
          </a:p>
          <a:p>
            <a:pPr lvl="1"/>
            <a:endParaRPr lang="en-US" dirty="0"/>
          </a:p>
        </p:txBody>
      </p:sp>
    </p:spTree>
    <p:extLst>
      <p:ext uri="{BB962C8B-B14F-4D97-AF65-F5344CB8AC3E}">
        <p14:creationId xmlns:p14="http://schemas.microsoft.com/office/powerpoint/2010/main" val="28282374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932F7-7099-2AD7-4308-FC9F4B39EEA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5204D9D-99D5-3104-E736-252A8F150A79}"/>
              </a:ext>
            </a:extLst>
          </p:cNvPr>
          <p:cNvSpPr>
            <a:spLocks noGrp="1"/>
          </p:cNvSpPr>
          <p:nvPr>
            <p:ph type="title"/>
          </p:nvPr>
        </p:nvSpPr>
        <p:spPr/>
        <p:txBody>
          <a:bodyPr/>
          <a:lstStyle/>
          <a:p>
            <a:r>
              <a:rPr lang="en-US" dirty="0"/>
              <a:t>Calving on Knowing God</a:t>
            </a:r>
          </a:p>
        </p:txBody>
      </p:sp>
      <p:sp>
        <p:nvSpPr>
          <p:cNvPr id="4" name="Content Placeholder 3">
            <a:extLst>
              <a:ext uri="{FF2B5EF4-FFF2-40B4-BE49-F238E27FC236}">
                <a16:creationId xmlns:a16="http://schemas.microsoft.com/office/drawing/2014/main" id="{4BA5B1E2-388D-4CD7-A5EE-819337243EB3}"/>
              </a:ext>
            </a:extLst>
          </p:cNvPr>
          <p:cNvSpPr>
            <a:spLocks noGrp="1"/>
          </p:cNvSpPr>
          <p:nvPr>
            <p:ph sz="quarter" idx="10"/>
          </p:nvPr>
        </p:nvSpPr>
        <p:spPr/>
        <p:txBody>
          <a:bodyPr>
            <a:normAutofit fontScale="92500"/>
          </a:bodyPr>
          <a:lstStyle/>
          <a:p>
            <a:r>
              <a:rPr lang="en-US" dirty="0"/>
              <a:t>Summarize Calvin’s explanation, found in the third paragraph, for why the church does not grant Scripture its authority. </a:t>
            </a:r>
          </a:p>
          <a:p>
            <a:pPr lvl="1"/>
            <a:r>
              <a:rPr lang="en-US" dirty="0"/>
              <a:t>The teaching of the prophets and apostles is found in Scripture, thus it existed before the Church.</a:t>
            </a:r>
          </a:p>
          <a:p>
            <a:pPr lvl="1"/>
            <a:endParaRPr lang="en-US" dirty="0"/>
          </a:p>
        </p:txBody>
      </p:sp>
    </p:spTree>
    <p:extLst>
      <p:ext uri="{BB962C8B-B14F-4D97-AF65-F5344CB8AC3E}">
        <p14:creationId xmlns:p14="http://schemas.microsoft.com/office/powerpoint/2010/main" val="4806054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6E4E6D-5D8B-B36C-B9EC-B959BC66F427}"/>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0274D524-BDCF-1D7E-31B3-81607F0DFA7D}"/>
              </a:ext>
            </a:extLst>
          </p:cNvPr>
          <p:cNvSpPr>
            <a:spLocks noGrp="1"/>
          </p:cNvSpPr>
          <p:nvPr>
            <p:ph idx="1"/>
          </p:nvPr>
        </p:nvSpPr>
        <p:spPr>
          <a:xfrm>
            <a:off x="1066800" y="438150"/>
            <a:ext cx="7010400" cy="4267200"/>
          </a:xfrm>
        </p:spPr>
        <p:txBody>
          <a:bodyPr>
            <a:normAutofit/>
          </a:bodyPr>
          <a:lstStyle/>
          <a:p>
            <a:r>
              <a:rPr lang="en-US" dirty="0"/>
              <a:t>What have you seen in God’s creation that reveals His majesty? </a:t>
            </a:r>
          </a:p>
          <a:p>
            <a:br>
              <a:rPr lang="en-US" dirty="0"/>
            </a:br>
            <a:r>
              <a:rPr lang="en-US" dirty="0"/>
              <a:t>What does God’s written Word reveal to us that creation cannot?</a:t>
            </a:r>
          </a:p>
        </p:txBody>
      </p:sp>
    </p:spTree>
    <p:extLst>
      <p:ext uri="{BB962C8B-B14F-4D97-AF65-F5344CB8AC3E}">
        <p14:creationId xmlns:p14="http://schemas.microsoft.com/office/powerpoint/2010/main" val="19822743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641485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61946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Despite Earthly Powers</a:t>
            </a:r>
          </a:p>
        </p:txBody>
      </p:sp>
      <p:sp>
        <p:nvSpPr>
          <p:cNvPr id="3" name="Subtitle 2"/>
          <p:cNvSpPr>
            <a:spLocks noGrp="1"/>
          </p:cNvSpPr>
          <p:nvPr>
            <p:ph type="subTitle" idx="1"/>
          </p:nvPr>
        </p:nvSpPr>
        <p:spPr/>
        <p:txBody>
          <a:bodyPr/>
          <a:lstStyle/>
          <a:p>
            <a:r>
              <a:rPr lang="en-US" cap="small" dirty="0"/>
              <a:t>CHAPTER 3</a:t>
            </a:r>
            <a:endParaRPr lang="en-US" dirty="0"/>
          </a:p>
        </p:txBody>
      </p:sp>
    </p:spTree>
    <p:extLst>
      <p:ext uri="{BB962C8B-B14F-4D97-AF65-F5344CB8AC3E}">
        <p14:creationId xmlns:p14="http://schemas.microsoft.com/office/powerpoint/2010/main" val="108694495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EC89E0E7-7955-4507-8E23-D1CC6529622F}"/>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a:stretch/>
        </p:blipFill>
        <p:spPr>
          <a:xfrm>
            <a:off x="1693690" y="502920"/>
            <a:ext cx="5756620" cy="8555265"/>
          </a:xfrm>
          <a:prstGeom prst="rect">
            <a:avLst/>
          </a:prstGeom>
        </p:spPr>
      </p:pic>
    </p:spTree>
    <p:extLst>
      <p:ext uri="{BB962C8B-B14F-4D97-AF65-F5344CB8AC3E}">
        <p14:creationId xmlns:p14="http://schemas.microsoft.com/office/powerpoint/2010/main" val="273448984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0 -9.87654E-7 L 0 -0.87376 " pathEditMode="relative" rAng="0" ptsTypes="AA">
                                      <p:cBhvr>
                                        <p:cTn id="6" dur="5000" fill="hold"/>
                                        <p:tgtEl>
                                          <p:spTgt spid="11"/>
                                        </p:tgtEl>
                                        <p:attrNameLst>
                                          <p:attrName>ppt_x</p:attrName>
                                          <p:attrName>ppt_y</p:attrName>
                                        </p:attrNameLst>
                                      </p:cBhvr>
                                      <p:rCtr x="0" y="-4370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883156-1435-CCD8-8B4A-E00FF795479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6271461-7887-8363-D83F-62D4D951D379}"/>
              </a:ext>
            </a:extLst>
          </p:cNvPr>
          <p:cNvSpPr>
            <a:spLocks noGrp="1"/>
          </p:cNvSpPr>
          <p:nvPr>
            <p:ph type="title"/>
          </p:nvPr>
        </p:nvSpPr>
        <p:spPr/>
        <p:txBody>
          <a:bodyPr/>
          <a:lstStyle/>
          <a:p>
            <a:r>
              <a:rPr lang="en-US" dirty="0"/>
              <a:t>Romans 1</a:t>
            </a:r>
          </a:p>
        </p:txBody>
      </p:sp>
      <p:sp>
        <p:nvSpPr>
          <p:cNvPr id="4" name="Content Placeholder 3">
            <a:extLst>
              <a:ext uri="{FF2B5EF4-FFF2-40B4-BE49-F238E27FC236}">
                <a16:creationId xmlns:a16="http://schemas.microsoft.com/office/drawing/2014/main" id="{CD2DF74C-69E2-9BCC-C903-980C4BBE015D}"/>
              </a:ext>
            </a:extLst>
          </p:cNvPr>
          <p:cNvSpPr>
            <a:spLocks noGrp="1"/>
          </p:cNvSpPr>
          <p:nvPr>
            <p:ph sz="quarter" idx="10"/>
          </p:nvPr>
        </p:nvSpPr>
        <p:spPr/>
        <p:txBody>
          <a:bodyPr>
            <a:normAutofit/>
          </a:bodyPr>
          <a:lstStyle/>
          <a:p>
            <a:r>
              <a:rPr lang="en-US" dirty="0"/>
              <a:t>Paul saw himself as a servant of Jesus Christ set apart for what purpose (v. 1)? </a:t>
            </a:r>
          </a:p>
          <a:p>
            <a:pPr lvl="1"/>
            <a:r>
              <a:rPr lang="en-US" dirty="0"/>
              <a:t>To share the gospel</a:t>
            </a:r>
          </a:p>
        </p:txBody>
      </p:sp>
    </p:spTree>
    <p:extLst>
      <p:ext uri="{BB962C8B-B14F-4D97-AF65-F5344CB8AC3E}">
        <p14:creationId xmlns:p14="http://schemas.microsoft.com/office/powerpoint/2010/main" val="96600581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F0026-AC6B-F0E7-7562-DC2172478DC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25F4F12-3C7A-85C0-8321-B8F51E3BC42A}"/>
              </a:ext>
            </a:extLst>
          </p:cNvPr>
          <p:cNvSpPr>
            <a:spLocks noGrp="1"/>
          </p:cNvSpPr>
          <p:nvPr>
            <p:ph type="title"/>
          </p:nvPr>
        </p:nvSpPr>
        <p:spPr/>
        <p:txBody>
          <a:bodyPr/>
          <a:lstStyle/>
          <a:p>
            <a:r>
              <a:rPr lang="en-US" dirty="0"/>
              <a:t>The Tudor Dynasty of England</a:t>
            </a:r>
          </a:p>
        </p:txBody>
      </p:sp>
      <p:sp>
        <p:nvSpPr>
          <p:cNvPr id="4" name="Text Placeholder 3">
            <a:extLst>
              <a:ext uri="{FF2B5EF4-FFF2-40B4-BE49-F238E27FC236}">
                <a16:creationId xmlns:a16="http://schemas.microsoft.com/office/drawing/2014/main" id="{F58A0B38-E9E6-C054-6804-34640C4DBE2D}"/>
              </a:ext>
            </a:extLst>
          </p:cNvPr>
          <p:cNvSpPr>
            <a:spLocks noGrp="1"/>
          </p:cNvSpPr>
          <p:nvPr>
            <p:ph type="body" sz="quarter" idx="10"/>
          </p:nvPr>
        </p:nvSpPr>
        <p:spPr/>
        <p:txBody>
          <a:bodyPr/>
          <a:lstStyle/>
          <a:p>
            <a:r>
              <a:rPr lang="en-US" dirty="0"/>
              <a:t>Introduction:</a:t>
            </a:r>
          </a:p>
        </p:txBody>
      </p:sp>
    </p:spTree>
    <p:extLst>
      <p:ext uri="{BB962C8B-B14F-4D97-AF65-F5344CB8AC3E}">
        <p14:creationId xmlns:p14="http://schemas.microsoft.com/office/powerpoint/2010/main" val="186350764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84ECA8-1760-2288-AE58-A3BD594A9EEF}"/>
            </a:ext>
          </a:extLst>
        </p:cNvPr>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D176653E-B362-6A9D-230F-11546B114EEE}"/>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tretch/>
        </p:blipFill>
        <p:spPr>
          <a:xfrm>
            <a:off x="-685800" y="-4296315"/>
            <a:ext cx="10515600" cy="13623986"/>
          </a:xfrm>
          <a:prstGeom prst="rect">
            <a:avLst/>
          </a:prstGeom>
        </p:spPr>
      </p:pic>
    </p:spTree>
    <p:extLst>
      <p:ext uri="{BB962C8B-B14F-4D97-AF65-F5344CB8AC3E}">
        <p14:creationId xmlns:p14="http://schemas.microsoft.com/office/powerpoint/2010/main" val="26434100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799A46-7A77-35C2-035E-F56E629831E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F723E3A-5B06-D98E-AEED-00D045005DB5}"/>
              </a:ext>
            </a:extLst>
          </p:cNvPr>
          <p:cNvSpPr>
            <a:spLocks noGrp="1"/>
          </p:cNvSpPr>
          <p:nvPr>
            <p:ph type="title"/>
          </p:nvPr>
        </p:nvSpPr>
        <p:spPr/>
        <p:txBody>
          <a:bodyPr/>
          <a:lstStyle/>
          <a:p>
            <a:r>
              <a:rPr lang="en-US" dirty="0"/>
              <a:t>In the Face of Opposition</a:t>
            </a:r>
          </a:p>
        </p:txBody>
      </p:sp>
    </p:spTree>
    <p:extLst>
      <p:ext uri="{BB962C8B-B14F-4D97-AF65-F5344CB8AC3E}">
        <p14:creationId xmlns:p14="http://schemas.microsoft.com/office/powerpoint/2010/main" val="24856890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B14F88-5F9F-3D15-7078-621D91693D1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0DBC069-1E16-9A67-F24E-199C37D46030}"/>
              </a:ext>
            </a:extLst>
          </p:cNvPr>
          <p:cNvSpPr>
            <a:spLocks noGrp="1"/>
          </p:cNvSpPr>
          <p:nvPr>
            <p:ph type="title"/>
          </p:nvPr>
        </p:nvSpPr>
        <p:spPr/>
        <p:txBody>
          <a:bodyPr/>
          <a:lstStyle/>
          <a:p>
            <a:r>
              <a:rPr lang="en-US" dirty="0"/>
              <a:t>Acts 4:1–4</a:t>
            </a:r>
          </a:p>
        </p:txBody>
      </p:sp>
      <p:sp>
        <p:nvSpPr>
          <p:cNvPr id="4" name="Content Placeholder 3">
            <a:extLst>
              <a:ext uri="{FF2B5EF4-FFF2-40B4-BE49-F238E27FC236}">
                <a16:creationId xmlns:a16="http://schemas.microsoft.com/office/drawing/2014/main" id="{38DE5C5B-294E-4516-97D2-2B2D012A1F1B}"/>
              </a:ext>
            </a:extLst>
          </p:cNvPr>
          <p:cNvSpPr>
            <a:spLocks noGrp="1"/>
          </p:cNvSpPr>
          <p:nvPr>
            <p:ph sz="quarter" idx="10"/>
          </p:nvPr>
        </p:nvSpPr>
        <p:spPr/>
        <p:txBody>
          <a:bodyPr>
            <a:normAutofit/>
          </a:bodyPr>
          <a:lstStyle/>
          <a:p>
            <a:r>
              <a:rPr lang="en-US" dirty="0"/>
              <a:t>How did the leaders react to Peter and the apostles’ proclamation of Jesus Christ? </a:t>
            </a:r>
          </a:p>
          <a:p>
            <a:pPr lvl="1"/>
            <a:r>
              <a:rPr lang="en-US" dirty="0"/>
              <a:t>They were annoyed and angry. They arrested the apostles. </a:t>
            </a:r>
          </a:p>
          <a:p>
            <a:pPr lvl="1"/>
            <a:endParaRPr lang="en-US" dirty="0"/>
          </a:p>
        </p:txBody>
      </p:sp>
    </p:spTree>
    <p:extLst>
      <p:ext uri="{BB962C8B-B14F-4D97-AF65-F5344CB8AC3E}">
        <p14:creationId xmlns:p14="http://schemas.microsoft.com/office/powerpoint/2010/main" val="12248935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B45A05-4010-BF55-90FF-0AB2838AB07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0AC5127-9414-39C6-FEE4-7D07B1B074FD}"/>
              </a:ext>
            </a:extLst>
          </p:cNvPr>
          <p:cNvSpPr>
            <a:spLocks noGrp="1"/>
          </p:cNvSpPr>
          <p:nvPr>
            <p:ph type="title"/>
          </p:nvPr>
        </p:nvSpPr>
        <p:spPr/>
        <p:txBody>
          <a:bodyPr/>
          <a:lstStyle/>
          <a:p>
            <a:r>
              <a:rPr lang="en-US" dirty="0"/>
              <a:t>Acts 4:1–4</a:t>
            </a:r>
          </a:p>
        </p:txBody>
      </p:sp>
      <p:sp>
        <p:nvSpPr>
          <p:cNvPr id="4" name="Content Placeholder 3">
            <a:extLst>
              <a:ext uri="{FF2B5EF4-FFF2-40B4-BE49-F238E27FC236}">
                <a16:creationId xmlns:a16="http://schemas.microsoft.com/office/drawing/2014/main" id="{399C2C59-A5B9-C64E-E330-BCE83780725C}"/>
              </a:ext>
            </a:extLst>
          </p:cNvPr>
          <p:cNvSpPr>
            <a:spLocks noGrp="1"/>
          </p:cNvSpPr>
          <p:nvPr>
            <p:ph sz="quarter" idx="10"/>
          </p:nvPr>
        </p:nvSpPr>
        <p:spPr/>
        <p:txBody>
          <a:bodyPr>
            <a:normAutofit/>
          </a:bodyPr>
          <a:lstStyle/>
          <a:p>
            <a:r>
              <a:rPr lang="en-US" dirty="0"/>
              <a:t>How did God work despite this opposition? </a:t>
            </a:r>
          </a:p>
          <a:p>
            <a:pPr lvl="1"/>
            <a:r>
              <a:rPr lang="en-US" dirty="0"/>
              <a:t>Many who heard the gospel believed. </a:t>
            </a:r>
          </a:p>
          <a:p>
            <a:pPr lvl="1"/>
            <a:endParaRPr lang="en-US" dirty="0"/>
          </a:p>
          <a:p>
            <a:pPr lvl="1"/>
            <a:endParaRPr lang="en-US" dirty="0"/>
          </a:p>
        </p:txBody>
      </p:sp>
    </p:spTree>
    <p:extLst>
      <p:ext uri="{BB962C8B-B14F-4D97-AF65-F5344CB8AC3E}">
        <p14:creationId xmlns:p14="http://schemas.microsoft.com/office/powerpoint/2010/main" val="420727403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987964-5398-CA39-F2EE-68471CAA243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DE96AEF-6345-1B9D-164B-958AB96A759A}"/>
              </a:ext>
            </a:extLst>
          </p:cNvPr>
          <p:cNvSpPr>
            <a:spLocks noGrp="1"/>
          </p:cNvSpPr>
          <p:nvPr>
            <p:ph type="title"/>
          </p:nvPr>
        </p:nvSpPr>
        <p:spPr/>
        <p:txBody>
          <a:bodyPr/>
          <a:lstStyle/>
          <a:p>
            <a:r>
              <a:rPr lang="en-US" dirty="0"/>
              <a:t>Acts 4:5–12</a:t>
            </a:r>
          </a:p>
        </p:txBody>
      </p:sp>
      <p:sp>
        <p:nvSpPr>
          <p:cNvPr id="4" name="Content Placeholder 3">
            <a:extLst>
              <a:ext uri="{FF2B5EF4-FFF2-40B4-BE49-F238E27FC236}">
                <a16:creationId xmlns:a16="http://schemas.microsoft.com/office/drawing/2014/main" id="{37751E53-D9EF-EFF6-5DD0-609E60B1E47D}"/>
              </a:ext>
            </a:extLst>
          </p:cNvPr>
          <p:cNvSpPr>
            <a:spLocks noGrp="1"/>
          </p:cNvSpPr>
          <p:nvPr>
            <p:ph sz="quarter" idx="10"/>
          </p:nvPr>
        </p:nvSpPr>
        <p:spPr>
          <a:xfrm>
            <a:off x="1143000" y="1276350"/>
            <a:ext cx="6629400" cy="3505200"/>
          </a:xfrm>
        </p:spPr>
        <p:txBody>
          <a:bodyPr>
            <a:normAutofit/>
          </a:bodyPr>
          <a:lstStyle/>
          <a:p>
            <a:r>
              <a:rPr lang="en-US" dirty="0"/>
              <a:t>How would you describe Peter’s response to the religious leaders? </a:t>
            </a:r>
          </a:p>
          <a:p>
            <a:pPr lvl="1"/>
            <a:r>
              <a:rPr lang="en-US" dirty="0"/>
              <a:t>Bold, specific, unapologetic, accusatory</a:t>
            </a:r>
          </a:p>
          <a:p>
            <a:pPr lvl="1"/>
            <a:endParaRPr lang="en-US" dirty="0"/>
          </a:p>
          <a:p>
            <a:pPr lvl="1"/>
            <a:endParaRPr lang="en-US" dirty="0"/>
          </a:p>
        </p:txBody>
      </p:sp>
    </p:spTree>
    <p:extLst>
      <p:ext uri="{BB962C8B-B14F-4D97-AF65-F5344CB8AC3E}">
        <p14:creationId xmlns:p14="http://schemas.microsoft.com/office/powerpoint/2010/main" val="833598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F099D8-13CE-4D5F-90A1-DCF8E30FC44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565AAC3-FA8A-E5B0-5699-FC30E3EF6AE9}"/>
              </a:ext>
            </a:extLst>
          </p:cNvPr>
          <p:cNvSpPr>
            <a:spLocks noGrp="1"/>
          </p:cNvSpPr>
          <p:nvPr>
            <p:ph type="title"/>
          </p:nvPr>
        </p:nvSpPr>
        <p:spPr/>
        <p:txBody>
          <a:bodyPr/>
          <a:lstStyle/>
          <a:p>
            <a:r>
              <a:rPr lang="en-US" dirty="0"/>
              <a:t>Acts 4:5–12</a:t>
            </a:r>
          </a:p>
        </p:txBody>
      </p:sp>
      <p:sp>
        <p:nvSpPr>
          <p:cNvPr id="4" name="Content Placeholder 3">
            <a:extLst>
              <a:ext uri="{FF2B5EF4-FFF2-40B4-BE49-F238E27FC236}">
                <a16:creationId xmlns:a16="http://schemas.microsoft.com/office/drawing/2014/main" id="{76558CE4-BCC4-E784-BC64-2CF90A198692}"/>
              </a:ext>
            </a:extLst>
          </p:cNvPr>
          <p:cNvSpPr>
            <a:spLocks noGrp="1"/>
          </p:cNvSpPr>
          <p:nvPr>
            <p:ph sz="quarter" idx="10"/>
          </p:nvPr>
        </p:nvSpPr>
        <p:spPr/>
        <p:txBody>
          <a:bodyPr>
            <a:normAutofit lnSpcReduction="10000"/>
          </a:bodyPr>
          <a:lstStyle/>
          <a:p>
            <a:r>
              <a:rPr lang="en-US" dirty="0"/>
              <a:t>Verses 11–12 capture the Reformation doctrine of solus Christus. How would you summarize these two verses? </a:t>
            </a:r>
          </a:p>
          <a:p>
            <a:pPr lvl="1"/>
            <a:r>
              <a:rPr lang="en-US" dirty="0"/>
              <a:t>All spiritual power rests in Jesus, and He is the only way of salvation. </a:t>
            </a:r>
          </a:p>
          <a:p>
            <a:pPr lvl="1"/>
            <a:endParaRPr lang="en-US" dirty="0"/>
          </a:p>
          <a:p>
            <a:pPr lvl="1"/>
            <a:endParaRPr lang="en-US" dirty="0"/>
          </a:p>
          <a:p>
            <a:pPr lvl="1"/>
            <a:endParaRPr lang="en-US" dirty="0"/>
          </a:p>
        </p:txBody>
      </p:sp>
    </p:spTree>
    <p:extLst>
      <p:ext uri="{BB962C8B-B14F-4D97-AF65-F5344CB8AC3E}">
        <p14:creationId xmlns:p14="http://schemas.microsoft.com/office/powerpoint/2010/main" val="165444218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659E98-F6B8-88E1-81A6-87960E2CCEE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DC7E38A-9805-1866-1870-6A75C459C119}"/>
              </a:ext>
            </a:extLst>
          </p:cNvPr>
          <p:cNvSpPr>
            <a:spLocks noGrp="1"/>
          </p:cNvSpPr>
          <p:nvPr>
            <p:ph type="title"/>
          </p:nvPr>
        </p:nvSpPr>
        <p:spPr/>
        <p:txBody>
          <a:bodyPr/>
          <a:lstStyle/>
          <a:p>
            <a:r>
              <a:rPr lang="en-US" dirty="0"/>
              <a:t>Acts 4:13–22</a:t>
            </a:r>
          </a:p>
        </p:txBody>
      </p:sp>
      <p:sp>
        <p:nvSpPr>
          <p:cNvPr id="4" name="Content Placeholder 3">
            <a:extLst>
              <a:ext uri="{FF2B5EF4-FFF2-40B4-BE49-F238E27FC236}">
                <a16:creationId xmlns:a16="http://schemas.microsoft.com/office/drawing/2014/main" id="{F9E44DD2-D4B0-E312-25C6-DAC37A78C8D0}"/>
              </a:ext>
            </a:extLst>
          </p:cNvPr>
          <p:cNvSpPr>
            <a:spLocks noGrp="1"/>
          </p:cNvSpPr>
          <p:nvPr>
            <p:ph sz="quarter" idx="10"/>
          </p:nvPr>
        </p:nvSpPr>
        <p:spPr/>
        <p:txBody>
          <a:bodyPr>
            <a:normAutofit/>
          </a:bodyPr>
          <a:lstStyle/>
          <a:p>
            <a:r>
              <a:rPr lang="en-US" dirty="0"/>
              <a:t>How did Peter and John respond to the council’s command to stop preaching in Jesus’ name? </a:t>
            </a:r>
          </a:p>
          <a:p>
            <a:pPr lvl="1"/>
            <a:r>
              <a:rPr lang="en-US" dirty="0"/>
              <a:t>We will obey God and preach Christ even if you command us otherwise. </a:t>
            </a:r>
          </a:p>
          <a:p>
            <a:pPr lvl="1"/>
            <a:endParaRPr lang="en-US" dirty="0"/>
          </a:p>
          <a:p>
            <a:pPr lvl="1"/>
            <a:endParaRPr lang="en-US" dirty="0"/>
          </a:p>
          <a:p>
            <a:pPr lvl="1"/>
            <a:endParaRPr lang="en-US" dirty="0"/>
          </a:p>
          <a:p>
            <a:pPr lvl="1"/>
            <a:endParaRPr lang="en-US" dirty="0"/>
          </a:p>
        </p:txBody>
      </p:sp>
    </p:spTree>
    <p:extLst>
      <p:ext uri="{BB962C8B-B14F-4D97-AF65-F5344CB8AC3E}">
        <p14:creationId xmlns:p14="http://schemas.microsoft.com/office/powerpoint/2010/main" val="15852708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DCB7BF-500A-0EA5-5778-7A21A170D6EC}"/>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7EB2F876-9EAD-25F5-A75C-E44ECAF3FCDE}"/>
              </a:ext>
            </a:extLst>
          </p:cNvPr>
          <p:cNvSpPr>
            <a:spLocks noGrp="1"/>
          </p:cNvSpPr>
          <p:nvPr>
            <p:ph idx="1"/>
          </p:nvPr>
        </p:nvSpPr>
        <p:spPr/>
        <p:txBody>
          <a:bodyPr>
            <a:normAutofit/>
          </a:bodyPr>
          <a:lstStyle/>
          <a:p>
            <a:r>
              <a:rPr lang="en-US" dirty="0"/>
              <a:t>Give an example of a law where a Christian may have to disobey a human authority to obey God.</a:t>
            </a:r>
          </a:p>
        </p:txBody>
      </p:sp>
    </p:spTree>
    <p:extLst>
      <p:ext uri="{BB962C8B-B14F-4D97-AF65-F5344CB8AC3E}">
        <p14:creationId xmlns:p14="http://schemas.microsoft.com/office/powerpoint/2010/main" val="214093776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9F0FA5-38E0-0F9C-3D44-7F028587CCD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47DA2D8-7A24-3FAE-27E2-097CF259CC99}"/>
              </a:ext>
            </a:extLst>
          </p:cNvPr>
          <p:cNvSpPr>
            <a:spLocks noGrp="1"/>
          </p:cNvSpPr>
          <p:nvPr>
            <p:ph type="title"/>
          </p:nvPr>
        </p:nvSpPr>
        <p:spPr/>
        <p:txBody>
          <a:bodyPr/>
          <a:lstStyle/>
          <a:p>
            <a:r>
              <a:rPr lang="en-US" dirty="0"/>
              <a:t>God Is Sovereign Over Rulers</a:t>
            </a:r>
          </a:p>
        </p:txBody>
      </p:sp>
    </p:spTree>
    <p:extLst>
      <p:ext uri="{BB962C8B-B14F-4D97-AF65-F5344CB8AC3E}">
        <p14:creationId xmlns:p14="http://schemas.microsoft.com/office/powerpoint/2010/main" val="399642700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44CF98-9993-7405-8C3B-5CC08840983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F5B7A5C-CBBD-E203-37C6-8CCE46BEC5A0}"/>
              </a:ext>
            </a:extLst>
          </p:cNvPr>
          <p:cNvSpPr>
            <a:spLocks noGrp="1"/>
          </p:cNvSpPr>
          <p:nvPr>
            <p:ph type="title"/>
          </p:nvPr>
        </p:nvSpPr>
        <p:spPr/>
        <p:txBody>
          <a:bodyPr/>
          <a:lstStyle/>
          <a:p>
            <a:r>
              <a:rPr lang="en-US" dirty="0"/>
              <a:t>Romans 1</a:t>
            </a:r>
          </a:p>
        </p:txBody>
      </p:sp>
      <p:sp>
        <p:nvSpPr>
          <p:cNvPr id="4" name="Content Placeholder 3">
            <a:extLst>
              <a:ext uri="{FF2B5EF4-FFF2-40B4-BE49-F238E27FC236}">
                <a16:creationId xmlns:a16="http://schemas.microsoft.com/office/drawing/2014/main" id="{4DE32B9B-5690-6F21-E13B-AC3C5F751574}"/>
              </a:ext>
            </a:extLst>
          </p:cNvPr>
          <p:cNvSpPr>
            <a:spLocks noGrp="1"/>
          </p:cNvSpPr>
          <p:nvPr>
            <p:ph sz="quarter" idx="10"/>
          </p:nvPr>
        </p:nvSpPr>
        <p:spPr/>
        <p:txBody>
          <a:bodyPr>
            <a:normAutofit/>
          </a:bodyPr>
          <a:lstStyle/>
          <a:p>
            <a:r>
              <a:rPr lang="en-US" dirty="0"/>
              <a:t>Paul viewed the gospel as a promise from God. Where was the promise recorded (v. 2)? </a:t>
            </a:r>
          </a:p>
          <a:p>
            <a:pPr lvl="1"/>
            <a:r>
              <a:rPr lang="en-US" dirty="0"/>
              <a:t>In the holy Scriptures as they revealed God’s Son</a:t>
            </a:r>
          </a:p>
        </p:txBody>
      </p:sp>
    </p:spTree>
    <p:extLst>
      <p:ext uri="{BB962C8B-B14F-4D97-AF65-F5344CB8AC3E}">
        <p14:creationId xmlns:p14="http://schemas.microsoft.com/office/powerpoint/2010/main" val="42520887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88349-6158-2A5A-ECE5-6CAAFD42245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9F07997-91BD-62BC-3D96-5ADFC19B1745}"/>
              </a:ext>
            </a:extLst>
          </p:cNvPr>
          <p:cNvSpPr>
            <a:spLocks noGrp="1"/>
          </p:cNvSpPr>
          <p:nvPr>
            <p:ph type="title"/>
          </p:nvPr>
        </p:nvSpPr>
        <p:spPr/>
        <p:txBody>
          <a:bodyPr/>
          <a:lstStyle/>
          <a:p>
            <a:r>
              <a:rPr lang="en-US" dirty="0"/>
              <a:t>Acts 4:23–28</a:t>
            </a:r>
          </a:p>
        </p:txBody>
      </p:sp>
      <p:sp>
        <p:nvSpPr>
          <p:cNvPr id="4" name="Content Placeholder 3">
            <a:extLst>
              <a:ext uri="{FF2B5EF4-FFF2-40B4-BE49-F238E27FC236}">
                <a16:creationId xmlns:a16="http://schemas.microsoft.com/office/drawing/2014/main" id="{8911CE2D-232B-56BE-881A-8994270D0C55}"/>
              </a:ext>
            </a:extLst>
          </p:cNvPr>
          <p:cNvSpPr>
            <a:spLocks noGrp="1"/>
          </p:cNvSpPr>
          <p:nvPr>
            <p:ph sz="quarter" idx="10"/>
          </p:nvPr>
        </p:nvSpPr>
        <p:spPr>
          <a:xfrm>
            <a:off x="1143000" y="1276350"/>
            <a:ext cx="6934200" cy="3505200"/>
          </a:xfrm>
        </p:spPr>
        <p:txBody>
          <a:bodyPr>
            <a:normAutofit/>
          </a:bodyPr>
          <a:lstStyle/>
          <a:p>
            <a:r>
              <a:rPr lang="en-US" dirty="0"/>
              <a:t>You may have expected the apostles’ arrests to instill fear in the early Christians. Instead, how did they respond to the news (v. 24)?</a:t>
            </a:r>
          </a:p>
          <a:p>
            <a:pPr lvl="1"/>
            <a:r>
              <a:rPr lang="en-US" dirty="0"/>
              <a:t>They praised God.</a:t>
            </a:r>
          </a:p>
          <a:p>
            <a:pPr lvl="1"/>
            <a:endParaRPr lang="en-US" dirty="0"/>
          </a:p>
          <a:p>
            <a:pPr lvl="1"/>
            <a:endParaRPr lang="en-US" dirty="0"/>
          </a:p>
          <a:p>
            <a:pPr lvl="1"/>
            <a:endParaRPr lang="en-US" dirty="0"/>
          </a:p>
          <a:p>
            <a:pPr lvl="1"/>
            <a:endParaRPr lang="en-US" dirty="0"/>
          </a:p>
        </p:txBody>
      </p:sp>
    </p:spTree>
    <p:extLst>
      <p:ext uri="{BB962C8B-B14F-4D97-AF65-F5344CB8AC3E}">
        <p14:creationId xmlns:p14="http://schemas.microsoft.com/office/powerpoint/2010/main" val="9216524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CD1182-0F61-B861-4BF9-A2B8C6F7469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AC28157-6388-C84D-DE5F-5352698832CA}"/>
              </a:ext>
            </a:extLst>
          </p:cNvPr>
          <p:cNvSpPr>
            <a:spLocks noGrp="1"/>
          </p:cNvSpPr>
          <p:nvPr>
            <p:ph type="title"/>
          </p:nvPr>
        </p:nvSpPr>
        <p:spPr/>
        <p:txBody>
          <a:bodyPr/>
          <a:lstStyle/>
          <a:p>
            <a:r>
              <a:rPr lang="en-US" dirty="0"/>
              <a:t>Acts 4:23–28</a:t>
            </a:r>
          </a:p>
        </p:txBody>
      </p:sp>
      <p:sp>
        <p:nvSpPr>
          <p:cNvPr id="4" name="Content Placeholder 3">
            <a:extLst>
              <a:ext uri="{FF2B5EF4-FFF2-40B4-BE49-F238E27FC236}">
                <a16:creationId xmlns:a16="http://schemas.microsoft.com/office/drawing/2014/main" id="{F0590FE8-6F95-56B9-45C3-53413DD347A9}"/>
              </a:ext>
            </a:extLst>
          </p:cNvPr>
          <p:cNvSpPr>
            <a:spLocks noGrp="1"/>
          </p:cNvSpPr>
          <p:nvPr>
            <p:ph sz="quarter" idx="10"/>
          </p:nvPr>
        </p:nvSpPr>
        <p:spPr/>
        <p:txBody>
          <a:bodyPr>
            <a:normAutofit lnSpcReduction="10000"/>
          </a:bodyPr>
          <a:lstStyle/>
          <a:p>
            <a:r>
              <a:rPr lang="en-US" dirty="0"/>
              <a:t>After quoting Psalm 2:1–2, the believers stated that plotting against God is pointless and vain. What example of a failed plot do they point to in verses 27–28? </a:t>
            </a:r>
          </a:p>
          <a:p>
            <a:pPr lvl="1"/>
            <a:r>
              <a:rPr lang="en-US" dirty="0"/>
              <a:t>The crucifixion of Jesus</a:t>
            </a:r>
          </a:p>
          <a:p>
            <a:pPr lvl="1"/>
            <a:endParaRPr lang="en-US" dirty="0"/>
          </a:p>
          <a:p>
            <a:pPr lvl="1"/>
            <a:endParaRPr lang="en-US" dirty="0"/>
          </a:p>
          <a:p>
            <a:pPr lvl="1"/>
            <a:endParaRPr lang="en-US" dirty="0"/>
          </a:p>
        </p:txBody>
      </p:sp>
    </p:spTree>
    <p:extLst>
      <p:ext uri="{BB962C8B-B14F-4D97-AF65-F5344CB8AC3E}">
        <p14:creationId xmlns:p14="http://schemas.microsoft.com/office/powerpoint/2010/main" val="31399696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D51437-71D3-6E03-A30E-587CDC603F2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E7233D4-F5D4-02F7-9DAD-B8170901402A}"/>
              </a:ext>
            </a:extLst>
          </p:cNvPr>
          <p:cNvSpPr>
            <a:spLocks noGrp="1"/>
          </p:cNvSpPr>
          <p:nvPr>
            <p:ph type="title"/>
          </p:nvPr>
        </p:nvSpPr>
        <p:spPr/>
        <p:txBody>
          <a:bodyPr/>
          <a:lstStyle/>
          <a:p>
            <a:r>
              <a:rPr lang="en-US" dirty="0"/>
              <a:t>Acts 4:23–28</a:t>
            </a:r>
          </a:p>
        </p:txBody>
      </p:sp>
      <p:sp>
        <p:nvSpPr>
          <p:cNvPr id="4" name="Content Placeholder 3">
            <a:extLst>
              <a:ext uri="{FF2B5EF4-FFF2-40B4-BE49-F238E27FC236}">
                <a16:creationId xmlns:a16="http://schemas.microsoft.com/office/drawing/2014/main" id="{974D71A6-AAED-A3C7-4B2C-4DC399A74C0C}"/>
              </a:ext>
            </a:extLst>
          </p:cNvPr>
          <p:cNvSpPr>
            <a:spLocks noGrp="1"/>
          </p:cNvSpPr>
          <p:nvPr>
            <p:ph sz="quarter" idx="10"/>
          </p:nvPr>
        </p:nvSpPr>
        <p:spPr/>
        <p:txBody>
          <a:bodyPr>
            <a:normAutofit/>
          </a:bodyPr>
          <a:lstStyle/>
          <a:p>
            <a:r>
              <a:rPr lang="en-US" dirty="0"/>
              <a:t>Despite all the plans against Jesus by His enemies, whose will ultimately triumphed (v. 28)?</a:t>
            </a:r>
          </a:p>
          <a:p>
            <a:pPr lvl="1"/>
            <a:r>
              <a:rPr lang="en-US" dirty="0"/>
              <a:t>God’s will</a:t>
            </a:r>
          </a:p>
          <a:p>
            <a:pPr lvl="1"/>
            <a:endParaRPr lang="en-US" dirty="0"/>
          </a:p>
          <a:p>
            <a:pPr lvl="1"/>
            <a:endParaRPr lang="en-US" dirty="0"/>
          </a:p>
          <a:p>
            <a:pPr lvl="1"/>
            <a:endParaRPr lang="en-US" dirty="0"/>
          </a:p>
          <a:p>
            <a:pPr lvl="1"/>
            <a:endParaRPr lang="en-US" dirty="0"/>
          </a:p>
        </p:txBody>
      </p:sp>
    </p:spTree>
    <p:extLst>
      <p:ext uri="{BB962C8B-B14F-4D97-AF65-F5344CB8AC3E}">
        <p14:creationId xmlns:p14="http://schemas.microsoft.com/office/powerpoint/2010/main" val="161116077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FA7ADD-8DB8-9313-1F63-7A227A92F5B3}"/>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5B356BB4-915F-A4B9-00C2-EA84DC81AA73}"/>
              </a:ext>
            </a:extLst>
          </p:cNvPr>
          <p:cNvSpPr>
            <a:spLocks noGrp="1"/>
          </p:cNvSpPr>
          <p:nvPr>
            <p:ph idx="1"/>
          </p:nvPr>
        </p:nvSpPr>
        <p:spPr/>
        <p:txBody>
          <a:bodyPr>
            <a:normAutofit/>
          </a:bodyPr>
          <a:lstStyle/>
          <a:p>
            <a:r>
              <a:rPr lang="en-US" dirty="0"/>
              <a:t>How do you think this understanding affected the early believers?</a:t>
            </a:r>
          </a:p>
        </p:txBody>
      </p:sp>
    </p:spTree>
    <p:extLst>
      <p:ext uri="{BB962C8B-B14F-4D97-AF65-F5344CB8AC3E}">
        <p14:creationId xmlns:p14="http://schemas.microsoft.com/office/powerpoint/2010/main" val="194192618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40266-0D69-8974-7567-8FA6211475A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2AAA683-05D8-80ED-2338-6EF14FFF3C26}"/>
              </a:ext>
            </a:extLst>
          </p:cNvPr>
          <p:cNvSpPr>
            <a:spLocks noGrp="1"/>
          </p:cNvSpPr>
          <p:nvPr>
            <p:ph type="title"/>
          </p:nvPr>
        </p:nvSpPr>
        <p:spPr/>
        <p:txBody>
          <a:bodyPr/>
          <a:lstStyle/>
          <a:p>
            <a:r>
              <a:rPr lang="en-US" dirty="0"/>
              <a:t>Proclaiming the Sovereign God</a:t>
            </a:r>
          </a:p>
        </p:txBody>
      </p:sp>
    </p:spTree>
    <p:extLst>
      <p:ext uri="{BB962C8B-B14F-4D97-AF65-F5344CB8AC3E}">
        <p14:creationId xmlns:p14="http://schemas.microsoft.com/office/powerpoint/2010/main" val="36649922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C9DD0D-6A79-1C98-1F48-67285F164A5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BD35D1E-FB43-85C2-841F-DE145B9285B6}"/>
              </a:ext>
            </a:extLst>
          </p:cNvPr>
          <p:cNvSpPr>
            <a:spLocks noGrp="1"/>
          </p:cNvSpPr>
          <p:nvPr>
            <p:ph type="title"/>
          </p:nvPr>
        </p:nvSpPr>
        <p:spPr/>
        <p:txBody>
          <a:bodyPr/>
          <a:lstStyle/>
          <a:p>
            <a:r>
              <a:rPr lang="en-US" dirty="0"/>
              <a:t>Acts 4:31</a:t>
            </a:r>
          </a:p>
        </p:txBody>
      </p:sp>
      <p:sp>
        <p:nvSpPr>
          <p:cNvPr id="4" name="Content Placeholder 3">
            <a:extLst>
              <a:ext uri="{FF2B5EF4-FFF2-40B4-BE49-F238E27FC236}">
                <a16:creationId xmlns:a16="http://schemas.microsoft.com/office/drawing/2014/main" id="{F4FBCE7D-8A0F-F869-53D9-7FC755290EC3}"/>
              </a:ext>
            </a:extLst>
          </p:cNvPr>
          <p:cNvSpPr>
            <a:spLocks noGrp="1"/>
          </p:cNvSpPr>
          <p:nvPr>
            <p:ph sz="quarter" idx="10"/>
          </p:nvPr>
        </p:nvSpPr>
        <p:spPr/>
        <p:txBody>
          <a:bodyPr>
            <a:normAutofit/>
          </a:bodyPr>
          <a:lstStyle/>
          <a:p>
            <a:r>
              <a:rPr lang="en-US" dirty="0"/>
              <a:t>What was God’s immediate response to this prayer? </a:t>
            </a:r>
          </a:p>
          <a:p>
            <a:pPr lvl="1"/>
            <a:r>
              <a:rPr lang="en-US" dirty="0"/>
              <a:t>The place where the apostles were gathered shook.</a:t>
            </a:r>
          </a:p>
          <a:p>
            <a:pPr lvl="1"/>
            <a:endParaRPr lang="en-US" dirty="0"/>
          </a:p>
          <a:p>
            <a:pPr lvl="1"/>
            <a:endParaRPr lang="en-US" dirty="0"/>
          </a:p>
          <a:p>
            <a:pPr lvl="1"/>
            <a:endParaRPr lang="en-US" dirty="0"/>
          </a:p>
        </p:txBody>
      </p:sp>
    </p:spTree>
    <p:extLst>
      <p:ext uri="{BB962C8B-B14F-4D97-AF65-F5344CB8AC3E}">
        <p14:creationId xmlns:p14="http://schemas.microsoft.com/office/powerpoint/2010/main" val="330633633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DA4341-610A-CCFF-33B2-1CFF021A43D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E2D59B3-D0F5-4F50-6469-F7C50653C9C0}"/>
              </a:ext>
            </a:extLst>
          </p:cNvPr>
          <p:cNvSpPr>
            <a:spLocks noGrp="1"/>
          </p:cNvSpPr>
          <p:nvPr>
            <p:ph type="title"/>
          </p:nvPr>
        </p:nvSpPr>
        <p:spPr/>
        <p:txBody>
          <a:bodyPr/>
          <a:lstStyle/>
          <a:p>
            <a:r>
              <a:rPr lang="en-US" dirty="0"/>
              <a:t>Acts 4:31</a:t>
            </a:r>
          </a:p>
        </p:txBody>
      </p:sp>
      <p:sp>
        <p:nvSpPr>
          <p:cNvPr id="4" name="Content Placeholder 3">
            <a:extLst>
              <a:ext uri="{FF2B5EF4-FFF2-40B4-BE49-F238E27FC236}">
                <a16:creationId xmlns:a16="http://schemas.microsoft.com/office/drawing/2014/main" id="{8C92F2F7-59E5-3432-1857-75A83E428C54}"/>
              </a:ext>
            </a:extLst>
          </p:cNvPr>
          <p:cNvSpPr>
            <a:spLocks noGrp="1"/>
          </p:cNvSpPr>
          <p:nvPr>
            <p:ph sz="quarter" idx="10"/>
          </p:nvPr>
        </p:nvSpPr>
        <p:spPr/>
        <p:txBody>
          <a:bodyPr>
            <a:normAutofit/>
          </a:bodyPr>
          <a:lstStyle/>
          <a:p>
            <a:r>
              <a:rPr lang="en-US" dirty="0"/>
              <a:t>What was the ongoing response of the believers? </a:t>
            </a:r>
          </a:p>
          <a:p>
            <a:pPr lvl="1"/>
            <a:r>
              <a:rPr lang="en-US" dirty="0"/>
              <a:t>They spoke God’s Word with boldness.</a:t>
            </a:r>
          </a:p>
          <a:p>
            <a:pPr lvl="1"/>
            <a:endParaRPr lang="en-US" dirty="0"/>
          </a:p>
          <a:p>
            <a:pPr lvl="1"/>
            <a:endParaRPr lang="en-US" dirty="0"/>
          </a:p>
        </p:txBody>
      </p:sp>
    </p:spTree>
    <p:extLst>
      <p:ext uri="{BB962C8B-B14F-4D97-AF65-F5344CB8AC3E}">
        <p14:creationId xmlns:p14="http://schemas.microsoft.com/office/powerpoint/2010/main" val="15718362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EA820A-8605-0458-499E-B461FBD5E84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016B3FF-FD56-1F1E-C7FE-595A71EB68AF}"/>
              </a:ext>
            </a:extLst>
          </p:cNvPr>
          <p:cNvSpPr>
            <a:spLocks noGrp="1"/>
          </p:cNvSpPr>
          <p:nvPr>
            <p:ph type="title"/>
          </p:nvPr>
        </p:nvSpPr>
        <p:spPr/>
        <p:txBody>
          <a:bodyPr/>
          <a:lstStyle/>
          <a:p>
            <a:r>
              <a:rPr lang="en-US" dirty="0"/>
              <a:t>Acts 4:31</a:t>
            </a:r>
          </a:p>
        </p:txBody>
      </p:sp>
      <p:sp>
        <p:nvSpPr>
          <p:cNvPr id="4" name="Content Placeholder 3">
            <a:extLst>
              <a:ext uri="{FF2B5EF4-FFF2-40B4-BE49-F238E27FC236}">
                <a16:creationId xmlns:a16="http://schemas.microsoft.com/office/drawing/2014/main" id="{54708998-A49B-99C8-F68F-C0621039A897}"/>
              </a:ext>
            </a:extLst>
          </p:cNvPr>
          <p:cNvSpPr>
            <a:spLocks noGrp="1"/>
          </p:cNvSpPr>
          <p:nvPr>
            <p:ph sz="quarter" idx="10"/>
          </p:nvPr>
        </p:nvSpPr>
        <p:spPr/>
        <p:txBody>
          <a:bodyPr>
            <a:normAutofit/>
          </a:bodyPr>
          <a:lstStyle/>
          <a:p>
            <a:r>
              <a:rPr lang="en-US" dirty="0"/>
              <a:t>According to the verse, what was the source for this boldness? </a:t>
            </a:r>
          </a:p>
          <a:p>
            <a:pPr lvl="1"/>
            <a:r>
              <a:rPr lang="en-US" dirty="0"/>
              <a:t>The Holy Spirit</a:t>
            </a:r>
          </a:p>
          <a:p>
            <a:pPr lvl="1"/>
            <a:endParaRPr lang="en-US" dirty="0"/>
          </a:p>
          <a:p>
            <a:pPr lvl="1"/>
            <a:endParaRPr lang="en-US" dirty="0"/>
          </a:p>
          <a:p>
            <a:pPr lvl="1"/>
            <a:endParaRPr lang="en-US" dirty="0"/>
          </a:p>
        </p:txBody>
      </p:sp>
    </p:spTree>
    <p:extLst>
      <p:ext uri="{BB962C8B-B14F-4D97-AF65-F5344CB8AC3E}">
        <p14:creationId xmlns:p14="http://schemas.microsoft.com/office/powerpoint/2010/main" val="17251836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0E2C99-6D10-EEF0-C660-EEE61E809FDC}"/>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B351CB7E-A01F-DAE1-E94C-19F2767A02E5}"/>
              </a:ext>
            </a:extLst>
          </p:cNvPr>
          <p:cNvSpPr>
            <a:spLocks noGrp="1"/>
          </p:cNvSpPr>
          <p:nvPr>
            <p:ph idx="1"/>
          </p:nvPr>
        </p:nvSpPr>
        <p:spPr>
          <a:xfrm>
            <a:off x="1257300" y="438150"/>
            <a:ext cx="6743700" cy="4267200"/>
          </a:xfrm>
        </p:spPr>
        <p:txBody>
          <a:bodyPr>
            <a:normAutofit fontScale="92500" lnSpcReduction="10000"/>
          </a:bodyPr>
          <a:lstStyle/>
          <a:p>
            <a:r>
              <a:rPr lang="en-US" dirty="0"/>
              <a:t>. . . the word of God preached by the mouth of man, is not a vain sound, and words spoken without a purpose; but is the summoning of God himself, forewarning men before the judgment come. </a:t>
            </a:r>
          </a:p>
          <a:p>
            <a:endParaRPr lang="en-US" sz="2600" dirty="0"/>
          </a:p>
          <a:p>
            <a:pPr algn="r"/>
            <a:r>
              <a:rPr lang="en-US" sz="2600" dirty="0"/>
              <a:t>—John Knox, </a:t>
            </a:r>
            <a:br>
              <a:rPr lang="en-US" sz="2600" dirty="0"/>
            </a:br>
            <a:r>
              <a:rPr lang="en-US" sz="2600" dirty="0"/>
              <a:t>“</a:t>
            </a:r>
            <a:r>
              <a:rPr lang="en-US" sz="2600" i="1" dirty="0"/>
              <a:t>A Letter to the People of Edinburgh”</a:t>
            </a:r>
            <a:endParaRPr lang="en-US" sz="2600" dirty="0"/>
          </a:p>
        </p:txBody>
      </p:sp>
    </p:spTree>
    <p:extLst>
      <p:ext uri="{BB962C8B-B14F-4D97-AF65-F5344CB8AC3E}">
        <p14:creationId xmlns:p14="http://schemas.microsoft.com/office/powerpoint/2010/main" val="7076112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6AF24B1-CEA0-D550-16CC-E692A1B25290}"/>
            </a:ext>
          </a:extLst>
        </p:cNvPr>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4ED2905D-A08F-71CF-DEE0-E79CF66AEB0C}"/>
              </a:ext>
            </a:extLst>
          </p:cNvPr>
          <p:cNvPicPr>
            <a:picLocks noGrp="1" noChangeAspect="1"/>
          </p:cNvPicPr>
          <p:nvPr>
            <p:ph type="pic" sz="quarter" idx="4294967295"/>
          </p:nvPr>
        </p:nvPicPr>
        <p:blipFill>
          <a:blip r:embed="rId2" cstate="print">
            <a:extLst>
              <a:ext uri="{28A0092B-C50C-407E-A947-70E740481C1C}">
                <a14:useLocalDpi xmlns:a14="http://schemas.microsoft.com/office/drawing/2010/main" val="0"/>
              </a:ext>
            </a:extLst>
          </a:blip>
          <a:stretch>
            <a:fillRect/>
          </a:stretch>
        </p:blipFill>
        <p:spPr>
          <a:xfrm>
            <a:off x="2438400" y="57150"/>
            <a:ext cx="7451725" cy="5543550"/>
          </a:xfrm>
          <a:prstGeom prst="rect">
            <a:avLst/>
          </a:prstGeom>
        </p:spPr>
      </p:pic>
      <p:sp>
        <p:nvSpPr>
          <p:cNvPr id="2" name="Title 1">
            <a:extLst>
              <a:ext uri="{FF2B5EF4-FFF2-40B4-BE49-F238E27FC236}">
                <a16:creationId xmlns:a16="http://schemas.microsoft.com/office/drawing/2014/main" id="{80D631F2-83F9-3D28-B35B-EFC8F9B44249}"/>
              </a:ext>
            </a:extLst>
          </p:cNvPr>
          <p:cNvSpPr>
            <a:spLocks noGrp="1"/>
          </p:cNvSpPr>
          <p:nvPr>
            <p:ph type="title"/>
          </p:nvPr>
        </p:nvSpPr>
        <p:spPr/>
        <p:txBody>
          <a:bodyPr/>
          <a:lstStyle/>
          <a:p>
            <a:r>
              <a:rPr lang="en-US" sz="5400" dirty="0"/>
              <a:t>John</a:t>
            </a:r>
            <a:br>
              <a:rPr lang="en-US" sz="5400" dirty="0"/>
            </a:br>
            <a:r>
              <a:rPr lang="en-US" sz="5400" dirty="0"/>
              <a:t>Knox</a:t>
            </a:r>
          </a:p>
        </p:txBody>
      </p:sp>
      <p:sp>
        <p:nvSpPr>
          <p:cNvPr id="3" name="Text Placeholder 2">
            <a:extLst>
              <a:ext uri="{FF2B5EF4-FFF2-40B4-BE49-F238E27FC236}">
                <a16:creationId xmlns:a16="http://schemas.microsoft.com/office/drawing/2014/main" id="{7F9F0870-954E-C984-1C86-28030A94F2B7}"/>
              </a:ext>
            </a:extLst>
          </p:cNvPr>
          <p:cNvSpPr>
            <a:spLocks noGrp="1"/>
          </p:cNvSpPr>
          <p:nvPr>
            <p:ph type="body" sz="quarter" idx="10"/>
          </p:nvPr>
        </p:nvSpPr>
        <p:spPr/>
        <p:txBody>
          <a:bodyPr/>
          <a:lstStyle/>
          <a:p>
            <a:r>
              <a:rPr lang="en-US" dirty="0"/>
              <a:t>History:</a:t>
            </a:r>
          </a:p>
        </p:txBody>
      </p:sp>
    </p:spTree>
    <p:extLst>
      <p:ext uri="{BB962C8B-B14F-4D97-AF65-F5344CB8AC3E}">
        <p14:creationId xmlns:p14="http://schemas.microsoft.com/office/powerpoint/2010/main" val="9038208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7C9D9F-8985-4F9A-0D82-D17806EBA7D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94D6AC0-44EF-9402-086D-C3CCAD9A6AD9}"/>
              </a:ext>
            </a:extLst>
          </p:cNvPr>
          <p:cNvSpPr>
            <a:spLocks noGrp="1"/>
          </p:cNvSpPr>
          <p:nvPr>
            <p:ph type="title"/>
          </p:nvPr>
        </p:nvSpPr>
        <p:spPr/>
        <p:txBody>
          <a:bodyPr/>
          <a:lstStyle/>
          <a:p>
            <a:r>
              <a:rPr lang="en-US" dirty="0"/>
              <a:t>Definitions</a:t>
            </a:r>
          </a:p>
        </p:txBody>
      </p:sp>
      <p:sp>
        <p:nvSpPr>
          <p:cNvPr id="4" name="Content Placeholder 3">
            <a:extLst>
              <a:ext uri="{FF2B5EF4-FFF2-40B4-BE49-F238E27FC236}">
                <a16:creationId xmlns:a16="http://schemas.microsoft.com/office/drawing/2014/main" id="{5B1A00E5-2623-61E4-8723-9FECB1D64BF8}"/>
              </a:ext>
            </a:extLst>
          </p:cNvPr>
          <p:cNvSpPr>
            <a:spLocks noGrp="1"/>
          </p:cNvSpPr>
          <p:nvPr>
            <p:ph sz="quarter" idx="10"/>
          </p:nvPr>
        </p:nvSpPr>
        <p:spPr/>
        <p:txBody>
          <a:bodyPr>
            <a:normAutofit/>
          </a:bodyPr>
          <a:lstStyle/>
          <a:p>
            <a:r>
              <a:rPr lang="en-US" dirty="0"/>
              <a:t>Grace</a:t>
            </a:r>
          </a:p>
          <a:p>
            <a:pPr lvl="1"/>
            <a:r>
              <a:rPr lang="en-US" dirty="0"/>
              <a:t>The unmerited gift of God for salvation and living in Christ</a:t>
            </a:r>
          </a:p>
          <a:p>
            <a:r>
              <a:rPr lang="en-US" dirty="0"/>
              <a:t>Faith</a:t>
            </a:r>
          </a:p>
          <a:p>
            <a:pPr lvl="1"/>
            <a:r>
              <a:rPr lang="en-US" dirty="0"/>
              <a:t>Full confidence in something promised</a:t>
            </a:r>
          </a:p>
          <a:p>
            <a:pPr marL="372618" lvl="1" indent="0">
              <a:buNone/>
            </a:pPr>
            <a:endParaRPr lang="en-US" dirty="0"/>
          </a:p>
          <a:p>
            <a:pPr lvl="1"/>
            <a:endParaRPr lang="en-US" dirty="0"/>
          </a:p>
        </p:txBody>
      </p:sp>
    </p:spTree>
    <p:extLst>
      <p:ext uri="{BB962C8B-B14F-4D97-AF65-F5344CB8AC3E}">
        <p14:creationId xmlns:p14="http://schemas.microsoft.com/office/powerpoint/2010/main" val="11268736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2363CBD-50DE-976E-2254-F2E9A96A78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543CAB-660F-3E2D-AE6E-934368C91EA8}"/>
              </a:ext>
            </a:extLst>
          </p:cNvPr>
          <p:cNvSpPr>
            <a:spLocks noGrp="1"/>
          </p:cNvSpPr>
          <p:nvPr>
            <p:ph type="title"/>
          </p:nvPr>
        </p:nvSpPr>
        <p:spPr/>
        <p:txBody>
          <a:bodyPr/>
          <a:lstStyle/>
          <a:p>
            <a:r>
              <a:rPr lang="en-US" sz="5400" dirty="0"/>
              <a:t>The Thirty-Nine Articles</a:t>
            </a:r>
          </a:p>
        </p:txBody>
      </p:sp>
      <p:sp>
        <p:nvSpPr>
          <p:cNvPr id="3" name="Text Placeholder 2">
            <a:extLst>
              <a:ext uri="{FF2B5EF4-FFF2-40B4-BE49-F238E27FC236}">
                <a16:creationId xmlns:a16="http://schemas.microsoft.com/office/drawing/2014/main" id="{9AC1D3B2-8E8A-940F-FD72-079F62B0A4B0}"/>
              </a:ext>
            </a:extLst>
          </p:cNvPr>
          <p:cNvSpPr>
            <a:spLocks noGrp="1"/>
          </p:cNvSpPr>
          <p:nvPr>
            <p:ph type="body" sz="quarter" idx="10"/>
          </p:nvPr>
        </p:nvSpPr>
        <p:spPr/>
        <p:txBody>
          <a:bodyPr/>
          <a:lstStyle/>
          <a:p>
            <a:r>
              <a:rPr lang="en-US" dirty="0"/>
              <a:t>Further Reading:</a:t>
            </a:r>
          </a:p>
        </p:txBody>
      </p:sp>
    </p:spTree>
    <p:extLst>
      <p:ext uri="{BB962C8B-B14F-4D97-AF65-F5344CB8AC3E}">
        <p14:creationId xmlns:p14="http://schemas.microsoft.com/office/powerpoint/2010/main" val="1716325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75E21D-DABF-1EEF-FA99-E2C0E6F75EB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E92AB48-F958-0A05-B9CB-C793AF9B260E}"/>
              </a:ext>
            </a:extLst>
          </p:cNvPr>
          <p:cNvSpPr>
            <a:spLocks noGrp="1"/>
          </p:cNvSpPr>
          <p:nvPr>
            <p:ph type="title"/>
          </p:nvPr>
        </p:nvSpPr>
        <p:spPr/>
        <p:txBody>
          <a:bodyPr/>
          <a:lstStyle/>
          <a:p>
            <a:r>
              <a:rPr lang="en-US" dirty="0"/>
              <a:t>The Thirty-Nine Articles</a:t>
            </a:r>
          </a:p>
        </p:txBody>
      </p:sp>
      <p:sp>
        <p:nvSpPr>
          <p:cNvPr id="4" name="Content Placeholder 3">
            <a:extLst>
              <a:ext uri="{FF2B5EF4-FFF2-40B4-BE49-F238E27FC236}">
                <a16:creationId xmlns:a16="http://schemas.microsoft.com/office/drawing/2014/main" id="{2EC15EFF-0BD5-44EC-F332-B238DBEA2EA9}"/>
              </a:ext>
            </a:extLst>
          </p:cNvPr>
          <p:cNvSpPr>
            <a:spLocks noGrp="1"/>
          </p:cNvSpPr>
          <p:nvPr>
            <p:ph sz="quarter" idx="10"/>
          </p:nvPr>
        </p:nvSpPr>
        <p:spPr>
          <a:xfrm>
            <a:off x="1143000" y="1276350"/>
            <a:ext cx="6629400" cy="3505200"/>
          </a:xfrm>
        </p:spPr>
        <p:txBody>
          <a:bodyPr>
            <a:normAutofit/>
          </a:bodyPr>
          <a:lstStyle/>
          <a:p>
            <a:r>
              <a:rPr lang="en-US" dirty="0"/>
              <a:t>According to the first article in this list, what contains everything necessary for our salvation? </a:t>
            </a:r>
          </a:p>
          <a:p>
            <a:pPr lvl="1"/>
            <a:r>
              <a:rPr lang="en-US" dirty="0"/>
              <a:t>Holy Scripture</a:t>
            </a:r>
          </a:p>
          <a:p>
            <a:pPr lvl="1"/>
            <a:endParaRPr lang="en-US" dirty="0"/>
          </a:p>
          <a:p>
            <a:pPr lvl="1"/>
            <a:endParaRPr lang="en-US" dirty="0"/>
          </a:p>
          <a:p>
            <a:pPr lvl="1"/>
            <a:endParaRPr lang="en-US" dirty="0"/>
          </a:p>
        </p:txBody>
      </p:sp>
    </p:spTree>
    <p:extLst>
      <p:ext uri="{BB962C8B-B14F-4D97-AF65-F5344CB8AC3E}">
        <p14:creationId xmlns:p14="http://schemas.microsoft.com/office/powerpoint/2010/main" val="119070022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38D01-C8DB-8F4E-5B2A-8E6DA07ACB51}"/>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A8367B50-E726-3819-569D-6768C713FED7}"/>
              </a:ext>
            </a:extLst>
          </p:cNvPr>
          <p:cNvSpPr>
            <a:spLocks noGrp="1"/>
          </p:cNvSpPr>
          <p:nvPr>
            <p:ph idx="1"/>
          </p:nvPr>
        </p:nvSpPr>
        <p:spPr/>
        <p:txBody>
          <a:bodyPr>
            <a:normAutofit/>
          </a:bodyPr>
          <a:lstStyle/>
          <a:p>
            <a:r>
              <a:rPr lang="en-US" dirty="0"/>
              <a:t>Summarize one article in your own words.</a:t>
            </a:r>
          </a:p>
        </p:txBody>
      </p:sp>
    </p:spTree>
    <p:extLst>
      <p:ext uri="{BB962C8B-B14F-4D97-AF65-F5344CB8AC3E}">
        <p14:creationId xmlns:p14="http://schemas.microsoft.com/office/powerpoint/2010/main" val="233967892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69499F-514E-2BE4-10FF-4720E2BBEF50}"/>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56F65D3D-2E21-1C9A-CB9F-35B6A46CBEC8}"/>
              </a:ext>
            </a:extLst>
          </p:cNvPr>
          <p:cNvSpPr>
            <a:spLocks noGrp="1"/>
          </p:cNvSpPr>
          <p:nvPr>
            <p:ph idx="1"/>
          </p:nvPr>
        </p:nvSpPr>
        <p:spPr/>
        <p:txBody>
          <a:bodyPr>
            <a:normAutofit/>
          </a:bodyPr>
          <a:lstStyle/>
          <a:p>
            <a:r>
              <a:rPr lang="en-US" dirty="0"/>
              <a:t>Did you find any of these articles confusing? If so, why? </a:t>
            </a:r>
            <a:br>
              <a:rPr lang="en-US" dirty="0"/>
            </a:br>
            <a:br>
              <a:rPr lang="en-US" dirty="0"/>
            </a:br>
            <a:r>
              <a:rPr lang="en-US" dirty="0"/>
              <a:t>Do you think people still disagree with these doctrinal points today? What are some examples? </a:t>
            </a:r>
          </a:p>
        </p:txBody>
      </p:sp>
    </p:spTree>
    <p:extLst>
      <p:ext uri="{BB962C8B-B14F-4D97-AF65-F5344CB8AC3E}">
        <p14:creationId xmlns:p14="http://schemas.microsoft.com/office/powerpoint/2010/main" val="12921699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E549DC-99FA-4F08-6BBD-6ADBCD03CD75}"/>
            </a:ext>
          </a:extLst>
        </p:cNvPr>
        <p:cNvGrpSpPr/>
        <p:nvPr/>
      </p:nvGrpSpPr>
      <p:grpSpPr>
        <a:xfrm>
          <a:off x="0" y="0"/>
          <a:ext cx="0" cy="0"/>
          <a:chOff x="0" y="0"/>
          <a:chExt cx="0" cy="0"/>
        </a:xfrm>
      </p:grpSpPr>
    </p:spTree>
    <p:extLst>
      <p:ext uri="{BB962C8B-B14F-4D97-AF65-F5344CB8AC3E}">
        <p14:creationId xmlns:p14="http://schemas.microsoft.com/office/powerpoint/2010/main" val="117574938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119C41-D4CD-2B32-A246-D88FCAC086F3}"/>
            </a:ext>
          </a:extLst>
        </p:cNvPr>
        <p:cNvGrpSpPr/>
        <p:nvPr/>
      </p:nvGrpSpPr>
      <p:grpSpPr>
        <a:xfrm>
          <a:off x="0" y="0"/>
          <a:ext cx="0" cy="0"/>
          <a:chOff x="0" y="0"/>
          <a:chExt cx="0" cy="0"/>
        </a:xfrm>
      </p:grpSpPr>
    </p:spTree>
    <p:extLst>
      <p:ext uri="{BB962C8B-B14F-4D97-AF65-F5344CB8AC3E}">
        <p14:creationId xmlns:p14="http://schemas.microsoft.com/office/powerpoint/2010/main" val="15979996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CB6EE-5D2D-EA0A-3BF9-5178BFF63A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37C294-FA3A-B994-C287-E66EAF2ACD8B}"/>
              </a:ext>
            </a:extLst>
          </p:cNvPr>
          <p:cNvSpPr>
            <a:spLocks noGrp="1"/>
          </p:cNvSpPr>
          <p:nvPr>
            <p:ph type="ctrTitle"/>
          </p:nvPr>
        </p:nvSpPr>
        <p:spPr/>
        <p:txBody>
          <a:bodyPr/>
          <a:lstStyle/>
          <a:p>
            <a:r>
              <a:rPr lang="en-US" dirty="0"/>
              <a:t>Catholic Reforms</a:t>
            </a:r>
          </a:p>
        </p:txBody>
      </p:sp>
      <p:sp>
        <p:nvSpPr>
          <p:cNvPr id="3" name="Subtitle 2">
            <a:extLst>
              <a:ext uri="{FF2B5EF4-FFF2-40B4-BE49-F238E27FC236}">
                <a16:creationId xmlns:a16="http://schemas.microsoft.com/office/drawing/2014/main" id="{FB68B059-3850-2FC2-EFC6-5E0EB4E9499D}"/>
              </a:ext>
            </a:extLst>
          </p:cNvPr>
          <p:cNvSpPr>
            <a:spLocks noGrp="1"/>
          </p:cNvSpPr>
          <p:nvPr>
            <p:ph type="subTitle" idx="1"/>
          </p:nvPr>
        </p:nvSpPr>
        <p:spPr/>
        <p:txBody>
          <a:bodyPr/>
          <a:lstStyle/>
          <a:p>
            <a:r>
              <a:rPr lang="en-US" cap="small" dirty="0"/>
              <a:t>CHAPTER 4</a:t>
            </a:r>
            <a:endParaRPr lang="en-US" dirty="0"/>
          </a:p>
        </p:txBody>
      </p:sp>
    </p:spTree>
    <p:extLst>
      <p:ext uri="{BB962C8B-B14F-4D97-AF65-F5344CB8AC3E}">
        <p14:creationId xmlns:p14="http://schemas.microsoft.com/office/powerpoint/2010/main" val="7102536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8CF810-1AC6-3E48-C5B5-7AA5BD7E474E}"/>
            </a:ext>
          </a:extLst>
        </p:cNvPr>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CE6D14C4-76A3-8054-8BB4-27AF6599201F}"/>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a:stretch/>
        </p:blipFill>
        <p:spPr>
          <a:xfrm>
            <a:off x="1693690" y="502920"/>
            <a:ext cx="5756620" cy="8555265"/>
          </a:xfrm>
          <a:prstGeom prst="rect">
            <a:avLst/>
          </a:prstGeom>
        </p:spPr>
      </p:pic>
    </p:spTree>
    <p:extLst>
      <p:ext uri="{BB962C8B-B14F-4D97-AF65-F5344CB8AC3E}">
        <p14:creationId xmlns:p14="http://schemas.microsoft.com/office/powerpoint/2010/main" val="323180125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0 -9.87654E-7 L 0 -0.87376 " pathEditMode="relative" rAng="0" ptsTypes="AA">
                                      <p:cBhvr>
                                        <p:cTn id="6" dur="5000" fill="hold"/>
                                        <p:tgtEl>
                                          <p:spTgt spid="11"/>
                                        </p:tgtEl>
                                        <p:attrNameLst>
                                          <p:attrName>ppt_x</p:attrName>
                                          <p:attrName>ppt_y</p:attrName>
                                        </p:attrNameLst>
                                      </p:cBhvr>
                                      <p:rCtr x="0" y="-4370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B22CD5-CD95-3A37-6597-29C788DACBB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DDFBB4F-906C-9D7B-8258-9DA5F482E7B4}"/>
              </a:ext>
            </a:extLst>
          </p:cNvPr>
          <p:cNvSpPr>
            <a:spLocks noGrp="1"/>
          </p:cNvSpPr>
          <p:nvPr>
            <p:ph type="title"/>
          </p:nvPr>
        </p:nvSpPr>
        <p:spPr/>
        <p:txBody>
          <a:bodyPr/>
          <a:lstStyle/>
          <a:p>
            <a:r>
              <a:rPr lang="en-US" dirty="0"/>
              <a:t>Changes in the Roman Catholic Church</a:t>
            </a:r>
          </a:p>
        </p:txBody>
      </p:sp>
      <p:sp>
        <p:nvSpPr>
          <p:cNvPr id="4" name="Text Placeholder 3">
            <a:extLst>
              <a:ext uri="{FF2B5EF4-FFF2-40B4-BE49-F238E27FC236}">
                <a16:creationId xmlns:a16="http://schemas.microsoft.com/office/drawing/2014/main" id="{2EE66A1F-8C79-3E40-792E-949AB5411F1F}"/>
              </a:ext>
            </a:extLst>
          </p:cNvPr>
          <p:cNvSpPr>
            <a:spLocks noGrp="1"/>
          </p:cNvSpPr>
          <p:nvPr>
            <p:ph type="body" sz="quarter" idx="10"/>
          </p:nvPr>
        </p:nvSpPr>
        <p:spPr/>
        <p:txBody>
          <a:bodyPr/>
          <a:lstStyle/>
          <a:p>
            <a:r>
              <a:rPr lang="en-US" dirty="0"/>
              <a:t>Introduction:</a:t>
            </a:r>
          </a:p>
        </p:txBody>
      </p:sp>
    </p:spTree>
    <p:extLst>
      <p:ext uri="{BB962C8B-B14F-4D97-AF65-F5344CB8AC3E}">
        <p14:creationId xmlns:p14="http://schemas.microsoft.com/office/powerpoint/2010/main" val="23504534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21EF673-7272-BB6E-45C9-E7CAF9F91192}"/>
              </a:ext>
            </a:extLst>
          </p:cNvPr>
          <p:cNvSpPr>
            <a:spLocks noGrp="1"/>
          </p:cNvSpPr>
          <p:nvPr>
            <p:ph type="title"/>
          </p:nvPr>
        </p:nvSpPr>
        <p:spPr/>
        <p:txBody>
          <a:bodyPr/>
          <a:lstStyle/>
          <a:p>
            <a:r>
              <a:rPr lang="en-US" dirty="0"/>
              <a:t>Focusing on Externals</a:t>
            </a:r>
          </a:p>
        </p:txBody>
      </p:sp>
    </p:spTree>
    <p:extLst>
      <p:ext uri="{BB962C8B-B14F-4D97-AF65-F5344CB8AC3E}">
        <p14:creationId xmlns:p14="http://schemas.microsoft.com/office/powerpoint/2010/main" val="10441072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theme/theme1.xml><?xml version="1.0" encoding="utf-8"?>
<a:theme xmlns:a="http://schemas.openxmlformats.org/drawingml/2006/main" name="Basic Styl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Autofit/>
      </a:bodyPr>
      <a:lstStyle>
        <a:defPPr algn="l">
          <a:defRPr sz="2400" b="0" i="1" dirty="0" smtClean="0"/>
        </a:defPPr>
      </a:lstStyle>
    </a:txDef>
  </a:objectDefaults>
  <a:extraClrSchemeLst/>
</a:theme>
</file>

<file path=ppt/theme/theme2.xml><?xml version="1.0" encoding="utf-8"?>
<a:theme xmlns:a="http://schemas.openxmlformats.org/drawingml/2006/main" name="Animated Q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Autofit/>
      </a:bodyPr>
      <a:lstStyle>
        <a:defPPr algn="l">
          <a:defRPr sz="2400" b="0" i="1" dirty="0" smtClean="0"/>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4198</Words>
  <Application>Microsoft Macintosh PowerPoint</Application>
  <PresentationFormat>On-screen Show (16:9)</PresentationFormat>
  <Paragraphs>457</Paragraphs>
  <Slides>214</Slides>
  <Notes>10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214</vt:i4>
      </vt:variant>
    </vt:vector>
  </HeadingPairs>
  <TitlesOfParts>
    <vt:vector size="219" baseType="lpstr">
      <vt:lpstr>Arial</vt:lpstr>
      <vt:lpstr>Trebuchet MS</vt:lpstr>
      <vt:lpstr>Palatino Linotype</vt:lpstr>
      <vt:lpstr>Basic Styles</vt:lpstr>
      <vt:lpstr>Animated QA</vt:lpstr>
      <vt:lpstr>PowerPoint Presentation</vt:lpstr>
      <vt:lpstr>These Things Alone</vt:lpstr>
      <vt:lpstr>PowerPoint Presentation</vt:lpstr>
      <vt:lpstr>Martin Luther  and the Roman Catholic Church</vt:lpstr>
      <vt:lpstr>PowerPoint Presentation</vt:lpstr>
      <vt:lpstr>What Is  the Gospel?</vt:lpstr>
      <vt:lpstr>Romans 1</vt:lpstr>
      <vt:lpstr>Romans 1</vt:lpstr>
      <vt:lpstr>Definitions</vt:lpstr>
      <vt:lpstr>Grace and Faith</vt:lpstr>
      <vt:lpstr>Romans 1:16–17</vt:lpstr>
      <vt:lpstr>What does this verse say about our salvation or justification?</vt:lpstr>
      <vt:lpstr>What does this verse say about our salvation or justification?</vt:lpstr>
      <vt:lpstr>What does this verse say about our salvation or justification?</vt:lpstr>
      <vt:lpstr>What does this verse say about our salvation or justification?</vt:lpstr>
      <vt:lpstr>PowerPoint Presentation</vt:lpstr>
      <vt:lpstr>The Five Solas</vt:lpstr>
      <vt:lpstr>Indulgences:  The Corruption  of Grace</vt:lpstr>
      <vt:lpstr>PowerPoint Presentation</vt:lpstr>
      <vt:lpstr>Luther’s Theses Against Indulgences</vt:lpstr>
      <vt:lpstr>Luther’s Theses Against Indulgences</vt:lpstr>
      <vt:lpstr>Luther’s Theses Against Indulgences</vt:lpstr>
      <vt:lpstr>PowerPoint Presentation</vt:lpstr>
      <vt:lpstr>Luther on Trial</vt:lpstr>
      <vt:lpstr>Luther on Trial</vt:lpstr>
      <vt:lpstr>Luther on Trial</vt:lpstr>
      <vt:lpstr>PowerPoint Presentation</vt:lpstr>
      <vt:lpstr>PowerPoint Presentation</vt:lpstr>
      <vt:lpstr>PowerPoint Presentation</vt:lpstr>
      <vt:lpstr>PowerPoint Presentation</vt:lpstr>
      <vt:lpstr>The Word  Has Power</vt:lpstr>
      <vt:lpstr>PowerPoint Presentation</vt:lpstr>
      <vt:lpstr>The Battle Between Scripture and Tradition</vt:lpstr>
      <vt:lpstr>PowerPoint Presentation</vt:lpstr>
      <vt:lpstr>PowerPoint Presentation</vt:lpstr>
      <vt:lpstr>Sola Scriptura</vt:lpstr>
      <vt:lpstr>PowerPoint Presentation</vt:lpstr>
      <vt:lpstr>Sola Scripture</vt:lpstr>
      <vt:lpstr>PowerPoint Presentation</vt:lpstr>
      <vt:lpstr>2 Timothy 3:10–15</vt:lpstr>
      <vt:lpstr>2 Timothy 3:10–15</vt:lpstr>
      <vt:lpstr>2 Timothy 3:10–15</vt:lpstr>
      <vt:lpstr>The Power  of Scripture</vt:lpstr>
      <vt:lpstr>PowerPoint Presentation</vt:lpstr>
      <vt:lpstr>PowerPoint Presentation</vt:lpstr>
      <vt:lpstr>PowerPoint Presentation</vt:lpstr>
      <vt:lpstr>PowerPoint Presentation</vt:lpstr>
      <vt:lpstr>The Power of Scripture</vt:lpstr>
      <vt:lpstr>PowerPoint Presentation</vt:lpstr>
      <vt:lpstr>PowerPoint Presentation</vt:lpstr>
      <vt:lpstr>The Path  to Geneva</vt:lpstr>
      <vt:lpstr>Knowing Is  Not Enough</vt:lpstr>
      <vt:lpstr>2 Timothy 4:1–2</vt:lpstr>
      <vt:lpstr>PowerPoint Presentation</vt:lpstr>
      <vt:lpstr>PowerPoint Presentation</vt:lpstr>
      <vt:lpstr>Be Prepared for Some Rejection</vt:lpstr>
      <vt:lpstr>2 Timothy 4:3–5</vt:lpstr>
      <vt:lpstr>2 Timothy 4:3–5</vt:lpstr>
      <vt:lpstr>Broadcasting  the Word</vt:lpstr>
      <vt:lpstr>PowerPoint Presentation</vt:lpstr>
      <vt:lpstr>PowerPoint Presentation</vt:lpstr>
      <vt:lpstr>Calvin on Knowing  God</vt:lpstr>
      <vt:lpstr>Calving on Knowing God</vt:lpstr>
      <vt:lpstr>Calving on Knowing God</vt:lpstr>
      <vt:lpstr>PowerPoint Presentation</vt:lpstr>
      <vt:lpstr>PowerPoint Presentation</vt:lpstr>
      <vt:lpstr>PowerPoint Presentation</vt:lpstr>
      <vt:lpstr>Despite Earthly Powers</vt:lpstr>
      <vt:lpstr>PowerPoint Presentation</vt:lpstr>
      <vt:lpstr>The Tudor Dynasty of England</vt:lpstr>
      <vt:lpstr>PowerPoint Presentation</vt:lpstr>
      <vt:lpstr>In the Face of Opposition</vt:lpstr>
      <vt:lpstr>Acts 4:1–4</vt:lpstr>
      <vt:lpstr>Acts 4:1–4</vt:lpstr>
      <vt:lpstr>Acts 4:5–12</vt:lpstr>
      <vt:lpstr>Acts 4:5–12</vt:lpstr>
      <vt:lpstr>Acts 4:13–22</vt:lpstr>
      <vt:lpstr>PowerPoint Presentation</vt:lpstr>
      <vt:lpstr>God Is Sovereign Over Rulers</vt:lpstr>
      <vt:lpstr>Acts 4:23–28</vt:lpstr>
      <vt:lpstr>Acts 4:23–28</vt:lpstr>
      <vt:lpstr>Acts 4:23–28</vt:lpstr>
      <vt:lpstr>PowerPoint Presentation</vt:lpstr>
      <vt:lpstr>Proclaiming the Sovereign God</vt:lpstr>
      <vt:lpstr>Acts 4:31</vt:lpstr>
      <vt:lpstr>Acts 4:31</vt:lpstr>
      <vt:lpstr>Acts 4:31</vt:lpstr>
      <vt:lpstr>PowerPoint Presentation</vt:lpstr>
      <vt:lpstr>John Knox</vt:lpstr>
      <vt:lpstr>The Thirty-Nine Articles</vt:lpstr>
      <vt:lpstr>The Thirty-Nine Articles</vt:lpstr>
      <vt:lpstr>PowerPoint Presentation</vt:lpstr>
      <vt:lpstr>PowerPoint Presentation</vt:lpstr>
      <vt:lpstr>PowerPoint Presentation</vt:lpstr>
      <vt:lpstr>PowerPoint Presentation</vt:lpstr>
      <vt:lpstr>Catholic Reforms</vt:lpstr>
      <vt:lpstr>PowerPoint Presentation</vt:lpstr>
      <vt:lpstr>Changes in the Roman Catholic Church</vt:lpstr>
      <vt:lpstr>Focusing on Externals</vt:lpstr>
      <vt:lpstr>Matthew 23:25–28</vt:lpstr>
      <vt:lpstr>Matthew 23:25–28</vt:lpstr>
      <vt:lpstr>Matthew 23:25–28</vt:lpstr>
      <vt:lpstr>PowerPoint Presentation</vt:lpstr>
      <vt:lpstr>PowerPoint Presentation</vt:lpstr>
      <vt:lpstr>PowerPoint Presentation</vt:lpstr>
      <vt:lpstr>PowerPoint Presentation</vt:lpstr>
      <vt:lpstr>Cardinal  Jiménez  de Cisneros</vt:lpstr>
      <vt:lpstr>Builders of Tombs</vt:lpstr>
      <vt:lpstr>Matthew 23:29–31</vt:lpstr>
      <vt:lpstr>Matthew 23:29–31</vt:lpstr>
      <vt:lpstr>Matthew 23:29–31</vt:lpstr>
      <vt:lpstr>Matthew 23:32–36</vt:lpstr>
      <vt:lpstr>PowerPoint Presentation</vt:lpstr>
      <vt:lpstr>The Wars  of Religion</vt:lpstr>
      <vt:lpstr>PowerPoint Presentation</vt:lpstr>
      <vt:lpstr>No Peace Apart from Christ</vt:lpstr>
      <vt:lpstr>Matthew 23:37–39</vt:lpstr>
      <vt:lpstr>Matthew 23:37–39</vt:lpstr>
      <vt:lpstr>The Council of Trent</vt:lpstr>
      <vt:lpstr>The Council of Trent</vt:lpstr>
      <vt:lpstr>The Council of Trent</vt:lpstr>
      <vt:lpstr>The Council of Trent</vt:lpstr>
      <vt:lpstr>PowerPoint Presentation</vt:lpstr>
      <vt:lpstr>PowerPoint Presentation</vt:lpstr>
      <vt:lpstr>PowerPoint Presentation</vt:lpstr>
      <vt:lpstr>PowerPoint Presentation</vt:lpstr>
      <vt:lpstr>PowerPoint Presentation</vt:lpstr>
      <vt:lpstr>Conflicts and Different Paths</vt:lpstr>
      <vt:lpstr>PowerPoint Presentation</vt:lpstr>
      <vt:lpstr>Differences and Conflicts</vt:lpstr>
      <vt:lpstr>Coming to Grips with Christian Diversity</vt:lpstr>
      <vt:lpstr>Ephesians 4:11–16</vt:lpstr>
      <vt:lpstr>Ephesians 4:11–16</vt:lpstr>
      <vt:lpstr>Ephesians 4:11–16</vt:lpstr>
      <vt:lpstr>Ephesians 4:11–16</vt:lpstr>
      <vt:lpstr>PowerPoint Presentation</vt:lpstr>
      <vt:lpstr>The Synod of Dort, 1618–19</vt:lpstr>
      <vt:lpstr>PowerPoint Presentation</vt:lpstr>
      <vt:lpstr>PowerPoint Presentation</vt:lpstr>
      <vt:lpstr>The Synod of Dort, 1618–19</vt:lpstr>
      <vt:lpstr>The Synod of Dort, 1618–19</vt:lpstr>
      <vt:lpstr>Anabaptists: Reform Without Princes</vt:lpstr>
      <vt:lpstr>PowerPoint Presentation</vt:lpstr>
      <vt:lpstr>Baptist Beginnings</vt:lpstr>
      <vt:lpstr>Summarize the truth  being expressed.</vt:lpstr>
      <vt:lpstr>Summarize the truth  being expressed.</vt:lpstr>
      <vt:lpstr>Felix Manz</vt:lpstr>
      <vt:lpstr>Felix Manz</vt:lpstr>
      <vt:lpstr>Felix Manz</vt:lpstr>
      <vt:lpstr>Felix Manz</vt:lpstr>
      <vt:lpstr>PowerPoint Presentation</vt:lpstr>
      <vt:lpstr>PowerPoint Presentation</vt:lpstr>
      <vt:lpstr>PowerPoint Presentation</vt:lpstr>
      <vt:lpstr>PowerPoint Presentation</vt:lpstr>
      <vt:lpstr>Missions Constrained</vt:lpstr>
      <vt:lpstr>PowerPoint Presentation</vt:lpstr>
      <vt:lpstr>International Missions</vt:lpstr>
      <vt:lpstr>Why So Few?</vt:lpstr>
      <vt:lpstr>Matthew 23:15</vt:lpstr>
      <vt:lpstr>Matthew 23:15</vt:lpstr>
      <vt:lpstr>Matthew 23:15</vt:lpstr>
      <vt:lpstr>Matthew 28:16–20</vt:lpstr>
      <vt:lpstr>PowerPoint Presentation</vt:lpstr>
      <vt:lpstr>PowerPoint Presentation</vt:lpstr>
      <vt:lpstr>Acts 1:6–8</vt:lpstr>
      <vt:lpstr>Acts 8:1–4</vt:lpstr>
      <vt:lpstr>PowerPoint Presentation</vt:lpstr>
      <vt:lpstr>Sparks of Missionary Promise</vt:lpstr>
      <vt:lpstr>PowerPoint Presentation</vt:lpstr>
      <vt:lpstr>Sparks of Missionary Promise</vt:lpstr>
      <vt:lpstr>PowerPoint Presentation</vt:lpstr>
      <vt:lpstr>PowerPoint Presentation</vt:lpstr>
      <vt:lpstr>1 Corinthians 16:7–9</vt:lpstr>
      <vt:lpstr>1 Corinthians 16:7–9</vt:lpstr>
      <vt:lpstr>Baron Justinian von Welz</vt:lpstr>
      <vt:lpstr>Baron Justinian von Welz</vt:lpstr>
      <vt:lpstr>Baron Justinian von Welz</vt:lpstr>
      <vt:lpstr>Baron Justinian von Welz</vt:lpstr>
      <vt:lpstr>PowerPoint Presentation</vt:lpstr>
      <vt:lpstr>PowerPoint Presentation</vt:lpstr>
      <vt:lpstr>PowerPoint Presentation</vt:lpstr>
      <vt:lpstr>PowerPoint Presentation</vt:lpstr>
      <vt:lpstr>An Explosion  of Pietism</vt:lpstr>
      <vt:lpstr>PowerPoint Presentation</vt:lpstr>
      <vt:lpstr>Pietism Defined</vt:lpstr>
      <vt:lpstr>Revelation 3:1–6</vt:lpstr>
      <vt:lpstr>Revelation 3:1–6</vt:lpstr>
      <vt:lpstr>Revelation 3:1–6</vt:lpstr>
      <vt:lpstr>Wake Up</vt:lpstr>
      <vt:lpstr>PowerPoint Presentation</vt:lpstr>
      <vt:lpstr>Hebrews 10:19–25</vt:lpstr>
      <vt:lpstr>Hebrews 10:19–25</vt:lpstr>
      <vt:lpstr>Hebrews 10:19–25</vt:lpstr>
      <vt:lpstr>Strengthen What Remains</vt:lpstr>
      <vt:lpstr>PowerPoint Presentation</vt:lpstr>
      <vt:lpstr>Acts 2:42–47</vt:lpstr>
      <vt:lpstr>Acts 2:42–47</vt:lpstr>
      <vt:lpstr>Acts 2:42–47</vt:lpstr>
      <vt:lpstr>PowerPoint Presentation</vt:lpstr>
      <vt:lpstr>Acts 2:42–47</vt:lpstr>
      <vt:lpstr>Pia Desideria</vt:lpstr>
      <vt:lpstr>PowerPoint Presentation</vt:lpstr>
      <vt:lpstr>PowerPoint Presentation</vt:lpstr>
      <vt:lpstr>PowerPoint Presentation</vt:lpstr>
      <vt:lpstr>Pia Desideria</vt:lpstr>
      <vt:lpstr>PowerPoint Presentation</vt:lpstr>
      <vt:lpstr>Revelation 3:1–6</vt:lpstr>
      <vt:lpstr>Revelation 3:1–6</vt:lpstr>
      <vt:lpstr>John Arndt,  True Christianity</vt:lpstr>
      <vt:lpstr>John Arndt, True Christianity</vt:lpstr>
      <vt:lpstr>John Arndt, True Christianity</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2018-10-05T13:33:34Z</dcterms:created>
  <dcterms:modified xsi:type="dcterms:W3CDTF">2026-08-05T15:55:50Z</dcterms:modified>
</cp:coreProperties>
</file>