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73" r:id="rId2"/>
  </p:sldMasterIdLst>
  <p:notesMasterIdLst>
    <p:notesMasterId r:id="rId152"/>
  </p:notesMasterIdLst>
  <p:sldIdLst>
    <p:sldId id="968" r:id="rId3"/>
    <p:sldId id="720" r:id="rId4"/>
    <p:sldId id="917" r:id="rId5"/>
    <p:sldId id="1283" r:id="rId6"/>
    <p:sldId id="1401" r:id="rId7"/>
    <p:sldId id="1411" r:id="rId8"/>
    <p:sldId id="1412" r:id="rId9"/>
    <p:sldId id="1165" r:id="rId10"/>
    <p:sldId id="1413" r:id="rId11"/>
    <p:sldId id="1410" r:id="rId12"/>
    <p:sldId id="1402" r:id="rId13"/>
    <p:sldId id="1409" r:id="rId14"/>
    <p:sldId id="1414" r:id="rId15"/>
    <p:sldId id="1417" r:id="rId16"/>
    <p:sldId id="1418" r:id="rId17"/>
    <p:sldId id="1415" r:id="rId18"/>
    <p:sldId id="1419" r:id="rId19"/>
    <p:sldId id="1403" r:id="rId20"/>
    <p:sldId id="1213" r:id="rId21"/>
    <p:sldId id="1404" r:id="rId22"/>
    <p:sldId id="1405" r:id="rId23"/>
    <p:sldId id="1406" r:id="rId24"/>
    <p:sldId id="1407" r:id="rId25"/>
    <p:sldId id="1416" r:id="rId26"/>
    <p:sldId id="1408" r:id="rId27"/>
    <p:sldId id="733" r:id="rId28"/>
    <p:sldId id="991" r:id="rId29"/>
    <p:sldId id="734" r:id="rId30"/>
    <p:sldId id="918" r:id="rId31"/>
    <p:sldId id="1168" r:id="rId32"/>
    <p:sldId id="1420" r:id="rId33"/>
    <p:sldId id="1428" r:id="rId34"/>
    <p:sldId id="1429" r:id="rId35"/>
    <p:sldId id="1430" r:id="rId36"/>
    <p:sldId id="1431" r:id="rId37"/>
    <p:sldId id="1421" r:id="rId38"/>
    <p:sldId id="1432" r:id="rId39"/>
    <p:sldId id="1433" r:id="rId40"/>
    <p:sldId id="1422" r:id="rId41"/>
    <p:sldId id="1434" r:id="rId42"/>
    <p:sldId id="1435" r:id="rId43"/>
    <p:sldId id="1423" r:id="rId44"/>
    <p:sldId id="1187" r:id="rId45"/>
    <p:sldId id="1188" r:id="rId46"/>
    <p:sldId id="1436" r:id="rId47"/>
    <p:sldId id="1169" r:id="rId48"/>
    <p:sldId id="1425" r:id="rId49"/>
    <p:sldId id="1426" r:id="rId50"/>
    <p:sldId id="1427" r:id="rId51"/>
    <p:sldId id="1424" r:id="rId52"/>
    <p:sldId id="745" r:id="rId53"/>
    <p:sldId id="1017" r:id="rId54"/>
    <p:sldId id="746" r:id="rId55"/>
    <p:sldId id="919" r:id="rId56"/>
    <p:sldId id="1170" r:id="rId57"/>
    <p:sldId id="1211" r:id="rId58"/>
    <p:sldId id="1437" r:id="rId59"/>
    <p:sldId id="1444" r:id="rId60"/>
    <p:sldId id="1445" r:id="rId61"/>
    <p:sldId id="1446" r:id="rId62"/>
    <p:sldId id="1447" r:id="rId63"/>
    <p:sldId id="1448" r:id="rId64"/>
    <p:sldId id="1438" r:id="rId65"/>
    <p:sldId id="1210" r:id="rId66"/>
    <p:sldId id="1449" r:id="rId67"/>
    <p:sldId id="1450" r:id="rId68"/>
    <p:sldId id="1439" r:id="rId69"/>
    <p:sldId id="1451" r:id="rId70"/>
    <p:sldId id="1198" r:id="rId71"/>
    <p:sldId id="1440" r:id="rId72"/>
    <p:sldId id="1441" r:id="rId73"/>
    <p:sldId id="1442" r:id="rId74"/>
    <p:sldId id="1443" r:id="rId75"/>
    <p:sldId id="1132" r:id="rId76"/>
    <p:sldId id="1054" r:id="rId77"/>
    <p:sldId id="1055" r:id="rId78"/>
    <p:sldId id="1057" r:id="rId79"/>
    <p:sldId id="1176" r:id="rId80"/>
    <p:sldId id="1452" r:id="rId81"/>
    <p:sldId id="1458" r:id="rId82"/>
    <p:sldId id="1459" r:id="rId83"/>
    <p:sldId id="1460" r:id="rId84"/>
    <p:sldId id="1463" r:id="rId85"/>
    <p:sldId id="1461" r:id="rId86"/>
    <p:sldId id="1462" r:id="rId87"/>
    <p:sldId id="1453" r:id="rId88"/>
    <p:sldId id="1177" r:id="rId89"/>
    <p:sldId id="1464" r:id="rId90"/>
    <p:sldId id="1465" r:id="rId91"/>
    <p:sldId id="1466" r:id="rId92"/>
    <p:sldId id="1467" r:id="rId93"/>
    <p:sldId id="1468" r:id="rId94"/>
    <p:sldId id="1469" r:id="rId95"/>
    <p:sldId id="1470" r:id="rId96"/>
    <p:sldId id="1471" r:id="rId97"/>
    <p:sldId id="1472" r:id="rId98"/>
    <p:sldId id="1454" r:id="rId99"/>
    <p:sldId id="1455" r:id="rId100"/>
    <p:sldId id="1456" r:id="rId101"/>
    <p:sldId id="1457" r:id="rId102"/>
    <p:sldId id="1131" r:id="rId103"/>
    <p:sldId id="1086" r:id="rId104"/>
    <p:sldId id="1087" r:id="rId105"/>
    <p:sldId id="1088" r:id="rId106"/>
    <p:sldId id="1178" r:id="rId107"/>
    <p:sldId id="1473" r:id="rId108"/>
    <p:sldId id="1479" r:id="rId109"/>
    <p:sldId id="1480" r:id="rId110"/>
    <p:sldId id="1481" r:id="rId111"/>
    <p:sldId id="1482" r:id="rId112"/>
    <p:sldId id="1474" r:id="rId113"/>
    <p:sldId id="1483" r:id="rId114"/>
    <p:sldId id="1484" r:id="rId115"/>
    <p:sldId id="1485" r:id="rId116"/>
    <p:sldId id="1475" r:id="rId117"/>
    <p:sldId id="1486" r:id="rId118"/>
    <p:sldId id="1489" r:id="rId119"/>
    <p:sldId id="1490" r:id="rId120"/>
    <p:sldId id="1491" r:id="rId121"/>
    <p:sldId id="1180" r:id="rId122"/>
    <p:sldId id="1179" r:id="rId123"/>
    <p:sldId id="1476" r:id="rId124"/>
    <p:sldId id="1477" r:id="rId125"/>
    <p:sldId id="1478" r:id="rId126"/>
    <p:sldId id="1130" r:id="rId127"/>
    <p:sldId id="1126" r:id="rId128"/>
    <p:sldId id="1127" r:id="rId129"/>
    <p:sldId id="1128" r:id="rId130"/>
    <p:sldId id="1284" r:id="rId131"/>
    <p:sldId id="1492" r:id="rId132"/>
    <p:sldId id="1499" r:id="rId133"/>
    <p:sldId id="1500" r:id="rId134"/>
    <p:sldId id="1209" r:id="rId135"/>
    <p:sldId id="1501" r:id="rId136"/>
    <p:sldId id="1182" r:id="rId137"/>
    <p:sldId id="1502" r:id="rId138"/>
    <p:sldId id="1503" r:id="rId139"/>
    <p:sldId id="1504" r:id="rId140"/>
    <p:sldId id="1494" r:id="rId141"/>
    <p:sldId id="1505" r:id="rId142"/>
    <p:sldId id="1506" r:id="rId143"/>
    <p:sldId id="1507" r:id="rId144"/>
    <p:sldId id="1183" r:id="rId145"/>
    <p:sldId id="1185" r:id="rId146"/>
    <p:sldId id="1495" r:id="rId147"/>
    <p:sldId id="1496" r:id="rId148"/>
    <p:sldId id="1497" r:id="rId149"/>
    <p:sldId id="1498" r:id="rId150"/>
    <p:sldId id="1129" r:id="rId151"/>
  </p:sldIdLst>
  <p:sldSz cx="9144000" cy="5143500" type="screen16x9"/>
  <p:notesSz cx="6858000" cy="9144000"/>
  <p:embeddedFontLst>
    <p:embeddedFont>
      <p:font typeface="Palatino Linotype" panose="02040502050505030304" pitchFamily="18" charset="0"/>
      <p:regular r:id="rId153"/>
      <p:bold r:id="rId154"/>
      <p:italic r:id="rId155"/>
      <p:boldItalic r:id="rId156"/>
    </p:embeddedFont>
    <p:embeddedFont>
      <p:font typeface="Trebuchet MS" panose="020B0703020202090204" pitchFamily="34" charset="0"/>
      <p:regular r:id="rId157"/>
      <p:bold r:id="rId158"/>
      <p:italic r:id="rId159"/>
      <p:boldItalic r:id="rId1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apter 8" id="{4732E4F9-FC87-4B16-87A5-BA1A0B412429}">
          <p14:sldIdLst>
            <p14:sldId id="968"/>
            <p14:sldId id="720"/>
            <p14:sldId id="917"/>
            <p14:sldId id="1283"/>
            <p14:sldId id="1401"/>
            <p14:sldId id="1411"/>
            <p14:sldId id="1412"/>
            <p14:sldId id="1165"/>
            <p14:sldId id="1413"/>
            <p14:sldId id="1410"/>
            <p14:sldId id="1402"/>
            <p14:sldId id="1409"/>
            <p14:sldId id="1414"/>
            <p14:sldId id="1417"/>
            <p14:sldId id="1418"/>
            <p14:sldId id="1415"/>
            <p14:sldId id="1419"/>
            <p14:sldId id="1403"/>
            <p14:sldId id="1213"/>
            <p14:sldId id="1404"/>
            <p14:sldId id="1405"/>
            <p14:sldId id="1406"/>
            <p14:sldId id="1407"/>
            <p14:sldId id="1416"/>
            <p14:sldId id="1408"/>
            <p14:sldId id="733"/>
          </p14:sldIdLst>
        </p14:section>
        <p14:section name="Chapter 9" id="{204B8F55-A25E-4713-BDE8-1D3491982134}">
          <p14:sldIdLst>
            <p14:sldId id="991"/>
            <p14:sldId id="734"/>
            <p14:sldId id="918"/>
            <p14:sldId id="1168"/>
            <p14:sldId id="1420"/>
            <p14:sldId id="1428"/>
            <p14:sldId id="1429"/>
            <p14:sldId id="1430"/>
            <p14:sldId id="1431"/>
            <p14:sldId id="1421"/>
            <p14:sldId id="1432"/>
            <p14:sldId id="1433"/>
            <p14:sldId id="1422"/>
            <p14:sldId id="1434"/>
            <p14:sldId id="1435"/>
            <p14:sldId id="1423"/>
            <p14:sldId id="1187"/>
            <p14:sldId id="1188"/>
            <p14:sldId id="1436"/>
            <p14:sldId id="1169"/>
            <p14:sldId id="1425"/>
            <p14:sldId id="1426"/>
            <p14:sldId id="1427"/>
            <p14:sldId id="1424"/>
            <p14:sldId id="745"/>
          </p14:sldIdLst>
        </p14:section>
        <p14:section name="Chapter 10" id="{CBEAC79E-08DE-4F00-BDE4-D1F28684FD25}">
          <p14:sldIdLst>
            <p14:sldId id="1017"/>
            <p14:sldId id="746"/>
            <p14:sldId id="919"/>
            <p14:sldId id="1170"/>
            <p14:sldId id="1211"/>
            <p14:sldId id="1437"/>
            <p14:sldId id="1444"/>
            <p14:sldId id="1445"/>
            <p14:sldId id="1446"/>
            <p14:sldId id="1447"/>
            <p14:sldId id="1448"/>
            <p14:sldId id="1438"/>
            <p14:sldId id="1210"/>
            <p14:sldId id="1449"/>
            <p14:sldId id="1450"/>
            <p14:sldId id="1439"/>
            <p14:sldId id="1451"/>
            <p14:sldId id="1198"/>
            <p14:sldId id="1440"/>
            <p14:sldId id="1441"/>
            <p14:sldId id="1442"/>
            <p14:sldId id="1443"/>
            <p14:sldId id="1132"/>
          </p14:sldIdLst>
        </p14:section>
        <p14:section name="Chapter 11" id="{D7EF2C05-3404-4A95-B21D-1D3197CE5A44}">
          <p14:sldIdLst>
            <p14:sldId id="1054"/>
            <p14:sldId id="1055"/>
            <p14:sldId id="1057"/>
            <p14:sldId id="1176"/>
            <p14:sldId id="1452"/>
            <p14:sldId id="1458"/>
            <p14:sldId id="1459"/>
            <p14:sldId id="1460"/>
            <p14:sldId id="1463"/>
            <p14:sldId id="1461"/>
            <p14:sldId id="1462"/>
            <p14:sldId id="1453"/>
            <p14:sldId id="1177"/>
            <p14:sldId id="1464"/>
            <p14:sldId id="1465"/>
            <p14:sldId id="1466"/>
            <p14:sldId id="1467"/>
            <p14:sldId id="1468"/>
            <p14:sldId id="1469"/>
            <p14:sldId id="1470"/>
            <p14:sldId id="1471"/>
            <p14:sldId id="1472"/>
            <p14:sldId id="1454"/>
            <p14:sldId id="1455"/>
            <p14:sldId id="1456"/>
            <p14:sldId id="1457"/>
            <p14:sldId id="1131"/>
          </p14:sldIdLst>
        </p14:section>
        <p14:section name="Chapter 12" id="{94ECAE0D-9A56-4F71-94D5-A451D2831086}">
          <p14:sldIdLst>
            <p14:sldId id="1086"/>
            <p14:sldId id="1087"/>
            <p14:sldId id="1088"/>
            <p14:sldId id="1178"/>
            <p14:sldId id="1473"/>
            <p14:sldId id="1479"/>
            <p14:sldId id="1480"/>
            <p14:sldId id="1481"/>
            <p14:sldId id="1482"/>
            <p14:sldId id="1474"/>
            <p14:sldId id="1483"/>
            <p14:sldId id="1484"/>
            <p14:sldId id="1485"/>
            <p14:sldId id="1475"/>
            <p14:sldId id="1486"/>
            <p14:sldId id="1489"/>
            <p14:sldId id="1490"/>
            <p14:sldId id="1491"/>
            <p14:sldId id="1180"/>
            <p14:sldId id="1179"/>
            <p14:sldId id="1476"/>
            <p14:sldId id="1477"/>
            <p14:sldId id="1478"/>
            <p14:sldId id="1130"/>
          </p14:sldIdLst>
        </p14:section>
        <p14:section name="Chapter 13" id="{234FB23D-751E-4512-A981-B3E6171A57C1}">
          <p14:sldIdLst>
            <p14:sldId id="1126"/>
            <p14:sldId id="1127"/>
            <p14:sldId id="1128"/>
            <p14:sldId id="1284"/>
            <p14:sldId id="1492"/>
            <p14:sldId id="1499"/>
            <p14:sldId id="1500"/>
            <p14:sldId id="1209"/>
            <p14:sldId id="1501"/>
            <p14:sldId id="1182"/>
            <p14:sldId id="1502"/>
            <p14:sldId id="1503"/>
            <p14:sldId id="1504"/>
            <p14:sldId id="1494"/>
            <p14:sldId id="1505"/>
            <p14:sldId id="1506"/>
            <p14:sldId id="1507"/>
            <p14:sldId id="1183"/>
            <p14:sldId id="1185"/>
            <p14:sldId id="1495"/>
            <p14:sldId id="1496"/>
            <p14:sldId id="1497"/>
            <p14:sldId id="1498"/>
            <p14:sldId id="11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8687"/>
    <a:srgbClr val="14363F"/>
    <a:srgbClr val="739C9D"/>
    <a:srgbClr val="9E7DB9"/>
    <a:srgbClr val="544365"/>
    <a:srgbClr val="9B87AF"/>
    <a:srgbClr val="D5CDDD"/>
    <a:srgbClr val="2F1444"/>
    <a:srgbClr val="42392A"/>
    <a:srgbClr val="F6F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86164" autoAdjust="0"/>
  </p:normalViewPr>
  <p:slideViewPr>
    <p:cSldViewPr>
      <p:cViewPr varScale="1">
        <p:scale>
          <a:sx n="145" d="100"/>
          <a:sy n="145" d="100"/>
        </p:scale>
        <p:origin x="1208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71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220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font" Target="fonts/font7.fntdata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font" Target="fonts/font8.fntdata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font" Target="fonts/font4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viewProps" Target="viewProp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font" Target="fonts/font1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font" Target="fonts/font2.fntdata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tableStyles" Target="tableStyles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1096A22-878C-44FD-A811-BAC384802EB8}" type="datetimeFigureOut">
              <a:rPr lang="en-US" smtClean="0"/>
              <a:pPr/>
              <a:t>8/5/26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050A3C8-F9AF-495C-B259-C721909C4A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10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30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310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6268F-465F-A00F-C8A6-C4661697C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05A228-7B2F-649F-846F-386C4DB67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AFDF0-3EF4-A247-AF92-CF2400ED0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A113B-AAC2-850C-8506-512E960E7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44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AE027-D492-C638-B111-C88405D73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28C37-9B16-2219-77AB-87D0A568B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09E36-7199-0020-C8AA-38AB07045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629EC-0217-D973-EA64-2DA87B20F4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41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47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C6A25-FBA7-4382-F2BE-3B564FC1C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673042-65CF-D1E6-46B4-C08FD2A51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187CCC-36BA-22A8-7838-C1050018F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278B1-8F66-191C-1C36-71332C135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0A3C8-F9AF-495C-B259-C721909C4ADA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94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5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&amp;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4CCAF-37E0-48E0-91E0-DDEBB26177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6096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Q&amp;A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26820-DA63-4CE7-A5C1-21CA79E70C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553200" cy="3505200"/>
          </a:xfrm>
        </p:spPr>
        <p:txBody>
          <a:bodyPr/>
          <a:lstStyle>
            <a:lvl1pPr>
              <a:defRPr sz="3200" b="0"/>
            </a:lvl1pPr>
            <a:lvl2pPr marL="658368" indent="-285750">
              <a:buFont typeface="Arial" panose="020B0604020202020204" pitchFamily="34" charset="0"/>
              <a:buChar char=" "/>
              <a:defRPr sz="3200">
                <a:solidFill>
                  <a:srgbClr val="5F8687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678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4CCAF-37E0-48E0-91E0-DDEBB26177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6096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Q&amp;A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26820-DA63-4CE7-A5C1-21CA79E70C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47800" y="1276350"/>
            <a:ext cx="6248400" cy="3867150"/>
          </a:xfrm>
        </p:spPr>
        <p:txBody>
          <a:bodyPr/>
          <a:lstStyle>
            <a:lvl1pPr>
              <a:defRPr sz="3200" b="0"/>
            </a:lvl1pPr>
            <a:lvl2pPr>
              <a:defRPr sz="3200">
                <a:solidFill>
                  <a:srgbClr val="5F8687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73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BB4F-1FD7-4F5A-B952-9A7C251308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532965"/>
            <a:ext cx="8229600" cy="1925170"/>
          </a:xfrm>
        </p:spPr>
        <p:txBody>
          <a:bodyPr/>
          <a:lstStyle>
            <a:lvl1pPr>
              <a:lnSpc>
                <a:spcPct val="90000"/>
              </a:lnSpc>
              <a:defRPr sz="7200">
                <a:solidFill>
                  <a:srgbClr val="14363F"/>
                </a:solidFill>
              </a:defRPr>
            </a:lvl1pPr>
          </a:lstStyle>
          <a:p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24105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M 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BB4F-1FD7-4F5A-B952-9A7C251308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532965"/>
            <a:ext cx="8229600" cy="1925170"/>
          </a:xfrm>
        </p:spPr>
        <p:txBody>
          <a:bodyPr anchor="t"/>
          <a:lstStyle>
            <a:lvl1pPr algn="l">
              <a:defRPr sz="7200">
                <a:solidFill>
                  <a:srgbClr val="14363F"/>
                </a:solidFill>
              </a:defRPr>
            </a:lvl1pPr>
          </a:lstStyle>
          <a:p>
            <a:r>
              <a:rPr lang="en-US" dirty="0"/>
              <a:t>Context / Topic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15F05-7A48-4004-A9C7-E3F1B48A2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819150"/>
            <a:ext cx="8229600" cy="638175"/>
          </a:xfrm>
        </p:spPr>
        <p:txBody>
          <a:bodyPr>
            <a:noAutofit/>
          </a:bodyPr>
          <a:lstStyle>
            <a:lvl1pPr marL="0" indent="0">
              <a:buNone/>
              <a:defRPr sz="3600" b="0"/>
            </a:lvl1pPr>
          </a:lstStyle>
          <a:p>
            <a:pPr lvl="0"/>
            <a:r>
              <a:rPr lang="en-US" dirty="0"/>
              <a:t>Context: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BC22F0-7088-47B9-9089-4FEA8EEC905F}"/>
              </a:ext>
            </a:extLst>
          </p:cNvPr>
          <p:cNvCxnSpPr>
            <a:cxnSpLocks/>
          </p:cNvCxnSpPr>
          <p:nvPr userDrawn="1"/>
        </p:nvCxnSpPr>
        <p:spPr>
          <a:xfrm>
            <a:off x="457200" y="1457325"/>
            <a:ext cx="8229600" cy="0"/>
          </a:xfrm>
          <a:prstGeom prst="line">
            <a:avLst/>
          </a:prstGeom>
          <a:ln w="38100">
            <a:solidFill>
              <a:srgbClr val="143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6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82643-8930-466E-9F44-41065714CC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7300" y="438150"/>
            <a:ext cx="6629400" cy="42672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baseline="0">
                <a:solidFill>
                  <a:srgbClr val="14363F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Discussion Question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/ Graphi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32D8DC0-5684-4010-AB9D-0C11870007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9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32D8DC0-5684-4010-AB9D-0C11870007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61950"/>
            <a:ext cx="8229600" cy="1066800"/>
          </a:xfrm>
        </p:spPr>
        <p:txBody>
          <a:bodyPr/>
          <a:lstStyle>
            <a:lvl1pPr>
              <a:lnSpc>
                <a:spcPct val="90000"/>
              </a:lnSpc>
              <a:defRPr sz="4500" baseline="0">
                <a:solidFill>
                  <a:srgbClr val="14363F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Body Content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7300" y="1615678"/>
            <a:ext cx="6629400" cy="3318272"/>
          </a:xfrm>
        </p:spPr>
        <p:txBody>
          <a:bodyPr/>
          <a:lstStyle>
            <a:lvl1pPr marL="0" indent="0">
              <a:spcBef>
                <a:spcPts val="1800"/>
              </a:spcBef>
              <a:spcAft>
                <a:spcPts val="0"/>
              </a:spcAft>
              <a:buNone/>
              <a:defRPr b="0">
                <a:solidFill>
                  <a:srgbClr val="14363F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372618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7512" indent="0">
              <a:buNone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1440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43000" indent="0">
              <a:buFont typeface="Arial" pitchFamily="34" charset="0"/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038350"/>
            <a:ext cx="7772400" cy="2514600"/>
          </a:xfrm>
        </p:spPr>
        <p:txBody>
          <a:bodyPr anchor="t"/>
          <a:lstStyle>
            <a:lvl1pPr>
              <a:lnSpc>
                <a:spcPct val="85000"/>
              </a:lnSpc>
              <a:defRPr sz="7200" b="1" baseline="0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Lesson 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971550"/>
            <a:ext cx="6400800" cy="476250"/>
          </a:xfrm>
        </p:spPr>
        <p:txBody>
          <a:bodyPr anchor="b">
            <a:noAutofit/>
          </a:bodyPr>
          <a:lstStyle>
            <a:lvl1pPr marL="0" indent="0" algn="ctr">
              <a:buNone/>
              <a:defRPr sz="3600" b="0" cap="none" spc="300" baseline="0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CHAPTER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1200150"/>
            <a:ext cx="6629400" cy="3470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line of the slide</a:t>
            </a:r>
          </a:p>
          <a:p>
            <a:pPr lvl="1"/>
            <a:r>
              <a:rPr lang="en-US" dirty="0"/>
              <a:t>Second line of the slide</a:t>
            </a:r>
          </a:p>
          <a:p>
            <a:pPr lvl="2"/>
            <a:r>
              <a:rPr lang="en-US" dirty="0"/>
              <a:t>Third line of the slide</a:t>
            </a:r>
          </a:p>
          <a:p>
            <a:pPr lvl="3"/>
            <a:r>
              <a:rPr lang="en-US" dirty="0"/>
              <a:t>Fourth line of the slide</a:t>
            </a:r>
          </a:p>
          <a:p>
            <a:pPr lvl="4"/>
            <a:r>
              <a:rPr lang="en-US" dirty="0"/>
              <a:t>Fifth and lowest line of the slide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80" r:id="rId3"/>
    <p:sldLayoutId id="2147483655" r:id="rId4"/>
    <p:sldLayoutId id="2147483681" r:id="rId5"/>
    <p:sldLayoutId id="2147483683" r:id="rId6"/>
    <p:sldLayoutId id="2147483650" r:id="rId7"/>
    <p:sldLayoutId id="2147483649" r:id="rId8"/>
    <p:sldLayoutId id="2147483656" r:id="rId9"/>
    <p:sldLayoutId id="2147483682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lnSpc>
          <a:spcPct val="80000"/>
        </a:lnSpc>
        <a:spcBef>
          <a:spcPct val="0"/>
        </a:spcBef>
        <a:buNone/>
        <a:defRPr sz="4500" b="1" kern="120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i="0" kern="1200" baseline="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1pPr>
      <a:lvl2pPr marL="658368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2pPr>
      <a:lvl3pPr marL="896112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3pPr>
      <a:lvl4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b="1" i="0" kern="1200" baseline="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4pPr>
      <a:lvl5pPr marL="1371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 baseline="0">
          <a:solidFill>
            <a:srgbClr val="14363F"/>
          </a:solidFill>
          <a:latin typeface="Palatino Linotype" panose="02040502050505030304" pitchFamily="18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123950"/>
            <a:ext cx="7696200" cy="354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line of the slide</a:t>
            </a:r>
          </a:p>
          <a:p>
            <a:pPr lvl="1"/>
            <a:r>
              <a:rPr lang="en-US" dirty="0"/>
              <a:t>Second line of the slide</a:t>
            </a:r>
          </a:p>
        </p:txBody>
      </p:sp>
    </p:spTree>
    <p:extLst>
      <p:ext uri="{BB962C8B-B14F-4D97-AF65-F5344CB8AC3E}">
        <p14:creationId xmlns:p14="http://schemas.microsoft.com/office/powerpoint/2010/main" val="202273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lnSpc>
          <a:spcPct val="80000"/>
        </a:lnSpc>
        <a:spcBef>
          <a:spcPct val="0"/>
        </a:spcBef>
        <a:buNone/>
        <a:defRPr sz="4500" b="1" kern="1200">
          <a:solidFill>
            <a:srgbClr val="14363F"/>
          </a:solidFill>
          <a:latin typeface="Palatino Linotype" panose="02040502050505030304" pitchFamily="18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b="1" i="0" kern="1200" baseline="0">
          <a:solidFill>
            <a:srgbClr val="14363F"/>
          </a:solidFill>
          <a:latin typeface="Palatino Linotype" panose="02040502050505030304" pitchFamily="18" charset="0"/>
          <a:ea typeface="+mn-ea"/>
          <a:cs typeface="Arial" panose="020B0604020202020204" pitchFamily="34" charset="0"/>
        </a:defRPr>
      </a:lvl1pPr>
      <a:lvl2pPr marL="372618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b="1" kern="1200" baseline="0">
          <a:solidFill>
            <a:srgbClr val="9E7DB9"/>
          </a:solidFill>
          <a:latin typeface="Palatino Linotype" panose="02040502050505030304" pitchFamily="18" charset="0"/>
          <a:ea typeface="+mn-ea"/>
          <a:cs typeface="Arial" panose="020B0604020202020204" pitchFamily="34" charset="0"/>
        </a:defRPr>
      </a:lvl2pPr>
      <a:lvl3pPr marL="896112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rgbClr val="14363F"/>
          </a:solidFill>
          <a:latin typeface="Trebuchet MS" panose="020B0603020202020204" pitchFamily="34" charset="0"/>
          <a:ea typeface="+mn-ea"/>
          <a:cs typeface="Arial" panose="020B0604020202020204" pitchFamily="34" charset="0"/>
        </a:defRPr>
      </a:lvl3pPr>
      <a:lvl4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b="1" i="0" kern="1200" baseline="0">
          <a:solidFill>
            <a:srgbClr val="14363F"/>
          </a:solidFill>
          <a:latin typeface="Trebuchet MS" panose="020B0603020202020204" pitchFamily="34" charset="0"/>
          <a:ea typeface="+mn-ea"/>
          <a:cs typeface="Arial" panose="020B0604020202020204" pitchFamily="34" charset="0"/>
        </a:defRPr>
      </a:lvl4pPr>
      <a:lvl5pPr marL="1371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 baseline="0">
          <a:solidFill>
            <a:srgbClr val="14363F"/>
          </a:solidFill>
          <a:latin typeface="Trebuchet MS" panose="020B0603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15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CF9D6-775C-F979-19A4-923AB3BDA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1D7249-D8E1-011A-2676-E805C6F28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could a revived walk with God bring about these virtues in your community? </a:t>
            </a:r>
          </a:p>
        </p:txBody>
      </p:sp>
    </p:spTree>
    <p:extLst>
      <p:ext uri="{BB962C8B-B14F-4D97-AF65-F5344CB8AC3E}">
        <p14:creationId xmlns:p14="http://schemas.microsoft.com/office/powerpoint/2010/main" val="211392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F9ADF-083A-4BFC-583D-7721445B9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395BF5-F851-532A-46BA-19C565B12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38150"/>
            <a:ext cx="6858000" cy="4267200"/>
          </a:xfrm>
        </p:spPr>
        <p:txBody>
          <a:bodyPr>
            <a:normAutofit/>
          </a:bodyPr>
          <a:lstStyle/>
          <a:p>
            <a:r>
              <a:rPr lang="en-US" dirty="0"/>
              <a:t>What is one injustice or need in society that you think Christians should do more to address?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arguments could you make from Scripture to protest and critique this issue?</a:t>
            </a:r>
          </a:p>
        </p:txBody>
      </p:sp>
    </p:spTree>
    <p:extLst>
      <p:ext uri="{BB962C8B-B14F-4D97-AF65-F5344CB8AC3E}">
        <p14:creationId xmlns:p14="http://schemas.microsoft.com/office/powerpoint/2010/main" val="292036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10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735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0B7B-9C80-4B7B-8EB8-201CAC15B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038350"/>
            <a:ext cx="8305800" cy="2514600"/>
          </a:xfrm>
        </p:spPr>
        <p:txBody>
          <a:bodyPr/>
          <a:lstStyle/>
          <a:p>
            <a:r>
              <a:rPr lang="en-US" sz="6000" dirty="0"/>
              <a:t>The Battle with Theological Liberalism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AAD0F-3DF4-41DF-9FAA-66CB1B17CD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12</a:t>
            </a:r>
          </a:p>
        </p:txBody>
      </p:sp>
    </p:spTree>
    <p:extLst>
      <p:ext uri="{BB962C8B-B14F-4D97-AF65-F5344CB8AC3E}">
        <p14:creationId xmlns:p14="http://schemas.microsoft.com/office/powerpoint/2010/main" val="324810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8257" y="502920"/>
            <a:ext cx="6147486" cy="831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19753E-6 L 0 -0.7317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73334-111D-DDCB-55A1-81A1A07F3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F67DD-2344-59B7-93C6-3436C27D6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FB2691-9E42-8D17-B013-5A7C0CA3B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Opposing</a:t>
            </a:r>
            <a:br>
              <a:rPr lang="en-US" sz="5400" dirty="0"/>
            </a:br>
            <a:r>
              <a:rPr lang="en-US" sz="5400" dirty="0"/>
              <a:t>False Teaching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136DC-C750-6B57-AB66-4E855EE5C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28575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F49A5-F1E7-04BB-37FC-B7DC74805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E708DE-C003-C7CF-D0B0-008585583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Foundation </a:t>
            </a:r>
            <a:br>
              <a:rPr lang="en-US" dirty="0"/>
            </a:br>
            <a:r>
              <a:rPr lang="en-US" dirty="0"/>
              <a:t>of Truth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3AD89D-9CA6-C319-2D7D-877161187800}"/>
              </a:ext>
            </a:extLst>
          </p:cNvPr>
          <p:cNvSpPr txBox="1"/>
          <p:nvPr/>
        </p:nvSpPr>
        <p:spPr>
          <a:xfrm>
            <a:off x="3621024" y="20299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67560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9FE04-BDD8-F3DA-033E-B7A2ECAA5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8CEF28-FD63-47D1-8162-93E5419A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83C82-F3C9-2100-5399-8F3EA2F147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/>
          </a:bodyPr>
          <a:lstStyle/>
          <a:p>
            <a:r>
              <a:rPr lang="en-US" dirty="0"/>
              <a:t>How does Jude describe Christians in verse 1? </a:t>
            </a:r>
          </a:p>
          <a:p>
            <a:pPr lvl="1"/>
            <a:r>
              <a:rPr lang="en-US" dirty="0"/>
              <a:t>They are described as loved, preserved/kept, and sanctified </a:t>
            </a:r>
            <a:br>
              <a:rPr lang="en-US" dirty="0"/>
            </a:br>
            <a:r>
              <a:rPr lang="en-US" dirty="0"/>
              <a:t>by God.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F48306-E9BD-DCA7-540B-F169526D5285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91391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CDC6D-6BDE-3E83-C1CD-83C5FBA54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AAA715-C87A-0A21-8977-865236949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7A0E1-C12F-FED7-7CE7-F370EE838B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7086600" cy="3505200"/>
          </a:xfrm>
        </p:spPr>
        <p:txBody>
          <a:bodyPr>
            <a:normAutofit/>
          </a:bodyPr>
          <a:lstStyle/>
          <a:p>
            <a:r>
              <a:rPr lang="en-US" dirty="0"/>
              <a:t>How did the church receive the message of faith (v. 3)?</a:t>
            </a:r>
          </a:p>
          <a:p>
            <a:pPr lvl="1"/>
            <a:r>
              <a:rPr lang="en-US" spc="-20" dirty="0"/>
              <a:t>It was delivered or entrusted to us.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C2D8B0-57EA-221C-6E75-E0ED0035C237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50482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DF690-2931-E232-33CC-539AE7CFD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7EFF2B-D7A4-657B-BA5A-04EE5AA3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CAE80-AD49-F187-3521-2152342B322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629400" cy="3505200"/>
          </a:xfrm>
        </p:spPr>
        <p:txBody>
          <a:bodyPr>
            <a:normAutofit/>
          </a:bodyPr>
          <a:lstStyle/>
          <a:p>
            <a:r>
              <a:rPr lang="en-US" dirty="0"/>
              <a:t>How often was the Christian faith delivered (v. 3)?</a:t>
            </a:r>
          </a:p>
          <a:p>
            <a:pPr lvl="1"/>
            <a:r>
              <a:rPr lang="en-US" dirty="0"/>
              <a:t>Once for all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3014C8-C65B-D3B5-AD40-449B64FD7748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387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0EE2E-0384-F1E8-E465-E7061BB08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2DD8D8-8047-D24A-8C0C-A6CEEBE8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Revival in Britian</a:t>
            </a:r>
          </a:p>
        </p:txBody>
      </p:sp>
    </p:spTree>
    <p:extLst>
      <p:ext uri="{BB962C8B-B14F-4D97-AF65-F5344CB8AC3E}">
        <p14:creationId xmlns:p14="http://schemas.microsoft.com/office/powerpoint/2010/main" val="216945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9AE2E-32E0-31C4-9A51-AA969A6C6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E78A4B-F7AE-9C98-1ED3-BEEF86800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4A042-35A1-FC26-2608-C339EC76E6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/>
          </a:bodyPr>
          <a:lstStyle/>
          <a:p>
            <a:r>
              <a:rPr lang="en-US" dirty="0"/>
              <a:t>If God delivered it only once, how should Christian doctrine in the twenty-first century compare to Christian doctrine in the </a:t>
            </a:r>
            <a:br>
              <a:rPr lang="en-US" dirty="0"/>
            </a:br>
            <a:r>
              <a:rPr lang="en-US" dirty="0"/>
              <a:t>first century?</a:t>
            </a:r>
          </a:p>
          <a:p>
            <a:pPr lvl="1"/>
            <a:r>
              <a:rPr lang="en-US" dirty="0"/>
              <a:t>They should be the same.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CF0105-5C75-53DE-CE3B-BEBADE3CA67A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32015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052C-4FEC-B0CB-AA3D-40A4FEFE8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DAF41-EB75-6EC4-582B-6EC8E6FB5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How Error </a:t>
            </a:r>
            <a:br>
              <a:rPr lang="en-US" dirty="0"/>
            </a:br>
            <a:r>
              <a:rPr lang="en-US" dirty="0"/>
              <a:t>Creeps 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B4A31D-8B76-08E6-8519-DC950A1E7CA2}"/>
              </a:ext>
            </a:extLst>
          </p:cNvPr>
          <p:cNvSpPr txBox="1"/>
          <p:nvPr/>
        </p:nvSpPr>
        <p:spPr>
          <a:xfrm>
            <a:off x="3621024" y="20299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93180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748E3-AF5F-E8D0-7550-7EEA3AE4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26F547-6ED7-9814-FC27-2DFDC6018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A51FA-E683-B09E-C3D8-7517922DB2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477000" cy="3505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are some ways that forcing our own interpretation on Scripture could undermine Jesus as our Lord? </a:t>
            </a:r>
          </a:p>
          <a:p>
            <a:pPr lvl="1"/>
            <a:r>
              <a:rPr lang="en-US" dirty="0"/>
              <a:t>We may reject His commands and replace them with our own preferences.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4DBCB7-C3C1-3FFA-5DE8-0BCB8C17E4E9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6706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13BD-6A19-FE38-DF47-2B7CC40D3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EA6B8-97C8-F229-EAEC-1EDEADCF6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314D61-61E4-4B02-AD46-D95D4528094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7086600" cy="3505200"/>
          </a:xfrm>
        </p:spPr>
        <p:txBody>
          <a:bodyPr>
            <a:normAutofit/>
          </a:bodyPr>
          <a:lstStyle/>
          <a:p>
            <a:r>
              <a:rPr lang="en-US" dirty="0"/>
              <a:t>Summarize how Jude describes ungodly false teachers in this verse. </a:t>
            </a:r>
          </a:p>
          <a:p>
            <a:pPr lvl="1"/>
            <a:r>
              <a:rPr lang="en-US" dirty="0"/>
              <a:t>They are complainers consumed with their own desires.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0A947F-89D5-5328-11A4-B0BF1E1FFB71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79230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4455-FDAF-96B2-7DF5-918F9FA71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EC5D27-F2A1-C4E0-1E2F-CE4941C52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Too many ministers are toying with the deadly cobra of “another gospel,” in the form of “modern thought.”</a:t>
            </a:r>
            <a:endParaRPr lang="en-US" sz="2600" dirty="0"/>
          </a:p>
          <a:p>
            <a:pPr algn="r"/>
            <a:r>
              <a:rPr lang="en-US" sz="2600" dirty="0"/>
              <a:t>—C. H. Spurgeon, </a:t>
            </a:r>
            <a:br>
              <a:rPr lang="en-US" sz="2600" dirty="0"/>
            </a:br>
            <a:r>
              <a:rPr lang="en-US" sz="2600" dirty="0"/>
              <a:t>“Another Word Concerning </a:t>
            </a:r>
            <a:br>
              <a:rPr lang="en-US" sz="2600" dirty="0"/>
            </a:br>
            <a:r>
              <a:rPr lang="en-US" sz="2600" dirty="0"/>
              <a:t>the Downgrade”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7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CCF47-C753-B1E2-63F7-5F939A516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43959B-DE33-4806-18D2-E695FAE28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Responding to False Teaching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DB81B0-05F2-3148-D638-16FE7CCACA4F}"/>
              </a:ext>
            </a:extLst>
          </p:cNvPr>
          <p:cNvSpPr txBox="1"/>
          <p:nvPr/>
        </p:nvSpPr>
        <p:spPr>
          <a:xfrm>
            <a:off x="3621024" y="20299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58174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B58E8-439A-6D32-E737-296FCC45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92CA6F-2499-ADA3-88AC-A9ABCE38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5–7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0E33C-52B3-2E42-13D4-0C7DF46812A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What three groups experienced God’s judgment? </a:t>
            </a:r>
          </a:p>
          <a:p>
            <a:pPr lvl="1"/>
            <a:r>
              <a:rPr lang="en-US" dirty="0"/>
              <a:t>Verse 5: The Israelites who didn’t trust God in the wilderness</a:t>
            </a:r>
          </a:p>
          <a:p>
            <a:pPr lvl="1"/>
            <a:r>
              <a:rPr lang="en-US" dirty="0"/>
              <a:t>Verse 6: The angels who joined Satan’s rebellion</a:t>
            </a:r>
          </a:p>
          <a:p>
            <a:pPr lvl="1"/>
            <a:r>
              <a:rPr lang="en-US" dirty="0"/>
              <a:t>Verse 7: Sodom and Gomorrah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FD00C7-B6DD-B539-6717-15E0CC170CE1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0328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9AA28-444E-812A-31C7-9E5230A57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61640E-1B6B-D50E-0450-E3B471B6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10–12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7CA4D-F9A1-CE52-6911-DF7453D3FB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705600" cy="3505200"/>
          </a:xfrm>
        </p:spPr>
        <p:txBody>
          <a:bodyPr>
            <a:normAutofit/>
          </a:bodyPr>
          <a:lstStyle/>
          <a:p>
            <a:r>
              <a:rPr lang="en-US" dirty="0"/>
              <a:t>Look up the following passages and write the name of the person who engaged in false worship.</a:t>
            </a:r>
          </a:p>
          <a:p>
            <a:pPr lvl="1"/>
            <a:r>
              <a:rPr lang="en-US" dirty="0"/>
              <a:t>Gen. 4:3–12: Cain</a:t>
            </a:r>
          </a:p>
          <a:p>
            <a:pPr lvl="1"/>
            <a:r>
              <a:rPr lang="en-US" dirty="0"/>
              <a:t>Num. 16:1–11, 25–34: Korah</a:t>
            </a:r>
          </a:p>
          <a:p>
            <a:pPr lvl="1"/>
            <a:r>
              <a:rPr lang="en-US" dirty="0"/>
              <a:t>Num. 31:16, 25:1–3; 31:8: Balaam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59E945-A79F-2343-D4C7-3A711FFA799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31701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E218E-C2B8-8160-C044-BD32E95AD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E38CBF-9F4D-FE9D-4E53-9B4C15049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17–19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B150BE-E09B-95D2-BF37-76D220FF544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warned that false teachers would arise?</a:t>
            </a:r>
          </a:p>
          <a:p>
            <a:pPr lvl="1"/>
            <a:r>
              <a:rPr lang="en-US" dirty="0"/>
              <a:t>The apostles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A4C8DE-D389-9CA2-D01B-3D0394EF42B4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08117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024D9-7589-D404-85F9-7E4017D1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A3B2FE-3E60-6662-C16C-DBCFEC19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Jude 17–19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504D9-B48D-D959-274E-7B0C41E997C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can God’s foreknowledge encourage us?</a:t>
            </a:r>
          </a:p>
          <a:p>
            <a:pPr lvl="1"/>
            <a:r>
              <a:rPr lang="en-US" dirty="0"/>
              <a:t>If God knows all the falsehood that will arise, He in wisdom and love also provides us with the means of overcoming that falsehood with truth.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DBF1E-CE68-CE57-8901-145F04ECEE05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0253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F0F1B-0CB2-7549-4CB9-37F8B652D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E3003C-108C-3C17-06FA-E8615F640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. . . a necessity was laid upon me to lift up my voice like a trumpet to all professors to examine their profession, and to make a close search in what the foundation of their religion and faith was seated . . . </a:t>
            </a:r>
          </a:p>
          <a:p>
            <a:pPr algn="r"/>
            <a:r>
              <a:rPr lang="en-US" sz="2600" dirty="0"/>
              <a:t>—Howell Harris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83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348E99D-8C96-24DC-E23E-5FB73A84E5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782577"/>
            <a:ext cx="5791200" cy="35783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FF8022-1293-8D7A-1D90-B0C0AA35AD5B}"/>
              </a:ext>
            </a:extLst>
          </p:cNvPr>
          <p:cNvSpPr txBox="1"/>
          <p:nvPr/>
        </p:nvSpPr>
        <p:spPr>
          <a:xfrm>
            <a:off x="4064000" y="895350"/>
            <a:ext cx="32766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Study the Bible; listen to sermons.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4765EC-161F-8DEC-235A-972A4CF8C13E}"/>
              </a:ext>
            </a:extLst>
          </p:cNvPr>
          <p:cNvSpPr txBox="1"/>
          <p:nvPr/>
        </p:nvSpPr>
        <p:spPr>
          <a:xfrm>
            <a:off x="4044950" y="1784350"/>
            <a:ext cx="32766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Keep a prayer list; set aside a time each day for prayer.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7771C-B155-1A2E-4207-A329C6FECAD6}"/>
              </a:ext>
            </a:extLst>
          </p:cNvPr>
          <p:cNvSpPr txBox="1"/>
          <p:nvPr/>
        </p:nvSpPr>
        <p:spPr>
          <a:xfrm>
            <a:off x="4044950" y="2673350"/>
            <a:ext cx="334645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Share some ways I am thankful for God’s goodness; share my fears and worries with God in prayer.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03EE0C-52B4-7BAE-5939-0283535B3250}"/>
              </a:ext>
            </a:extLst>
          </p:cNvPr>
          <p:cNvSpPr txBox="1"/>
          <p:nvPr/>
        </p:nvSpPr>
        <p:spPr>
          <a:xfrm>
            <a:off x="4051300" y="3562350"/>
            <a:ext cx="32766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Share the gospel; reach out to those who are hurting.</a:t>
            </a:r>
          </a:p>
        </p:txBody>
      </p:sp>
    </p:spTree>
    <p:extLst>
      <p:ext uri="{BB962C8B-B14F-4D97-AF65-F5344CB8AC3E}">
        <p14:creationId xmlns:p14="http://schemas.microsoft.com/office/powerpoint/2010/main" val="377553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72308B-EDF4-61A0-29E8-F5839D0D1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DDE5AC-94F5-C8DC-6503-2522B6FB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Charles H.</a:t>
            </a:r>
            <a:br>
              <a:rPr lang="en-US" sz="5400" dirty="0"/>
            </a:br>
            <a:r>
              <a:rPr lang="en-US" sz="5400" dirty="0"/>
              <a:t>Spurgeon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5FB360-32B0-4FB9-5D18-6879E735E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FD40C-F5D4-7CF6-9066-72654A509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3434" y="173265"/>
            <a:ext cx="3970565" cy="529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4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4E165-2DB0-316F-3E1E-21567BA15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F2A9DF-0776-EF03-0922-D132EF9B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Charles H. Spurgeon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3F49D-57C9-5CE1-B5E2-7149E31C943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Spurgeon perceive that doctrinal purity in churches was on the rise or decline? </a:t>
            </a:r>
          </a:p>
          <a:p>
            <a:pPr lvl="1"/>
            <a:r>
              <a:rPr lang="en-US" dirty="0"/>
              <a:t>The decline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A10AB3-C4EA-9BD8-47CE-F31CAE500D1B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71642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2872C-4F0F-E847-25E3-FD1AFA007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2C3917-2D57-2766-CC22-52930503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Charles H. Spurgeon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DD86C-C3BE-C14A-9976-E8BD9D6F83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934200" cy="3505200"/>
          </a:xfrm>
        </p:spPr>
        <p:txBody>
          <a:bodyPr>
            <a:normAutofit/>
          </a:bodyPr>
          <a:lstStyle/>
          <a:p>
            <a:r>
              <a:rPr lang="en-US" spc="-20" dirty="0"/>
              <a:t>What doctrines were being denied? </a:t>
            </a:r>
          </a:p>
          <a:p>
            <a:pPr lvl="1"/>
            <a:r>
              <a:rPr lang="en-US" dirty="0"/>
              <a:t>The atonement, the inspiration of Scripture, the personhood of the Holy Spirit, punishment of sin, the resurrection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7C2E05-6098-641F-8EA5-F79D873B1B80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6378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DC6B0-2CFD-7949-0C82-AEA30E5D8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E7350A-A25C-F1E2-CC1F-77D3D0A3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38150"/>
            <a:ext cx="7620000" cy="4267200"/>
          </a:xfrm>
        </p:spPr>
        <p:txBody>
          <a:bodyPr>
            <a:normAutofit/>
          </a:bodyPr>
          <a:lstStyle/>
          <a:p>
            <a:r>
              <a:rPr lang="en-US" dirty="0"/>
              <a:t>Do you think a true Christian can be led astray by false teaching?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How can you equip yourself to more readily identify false teaching?</a:t>
            </a:r>
          </a:p>
        </p:txBody>
      </p:sp>
    </p:spTree>
    <p:extLst>
      <p:ext uri="{BB962C8B-B14F-4D97-AF65-F5344CB8AC3E}">
        <p14:creationId xmlns:p14="http://schemas.microsoft.com/office/powerpoint/2010/main" val="30375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12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40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51797-B560-47C1-AEC6-817960D63F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To Every Tribe and Tongue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8B94A-87E4-4332-8636-107D08DAD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13</a:t>
            </a:r>
          </a:p>
        </p:txBody>
      </p:sp>
    </p:spTree>
    <p:extLst>
      <p:ext uri="{BB962C8B-B14F-4D97-AF65-F5344CB8AC3E}">
        <p14:creationId xmlns:p14="http://schemas.microsoft.com/office/powerpoint/2010/main" val="412363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5796" y="502920"/>
            <a:ext cx="6152408" cy="80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71605E-6 L 0 -0.7756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1DBF1-6F25-0B08-FD11-813EE5506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90ABAC-3257-5E14-7657-7321373B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1910 World Missionary Conference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68511-1D83-E808-0945-9DF2C0E31C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</p:spTree>
    <p:extLst>
      <p:ext uri="{BB962C8B-B14F-4D97-AF65-F5344CB8AC3E}">
        <p14:creationId xmlns:p14="http://schemas.microsoft.com/office/powerpoint/2010/main" val="170624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6F573-4B1A-AE62-ECBC-1F6EA8475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33DBE3-3735-8349-70BD-636F14DB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Romans 10:1–4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04097-D8DE-3F9E-ECA9-8A213FCA6EB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verse teaches that a person can have religious zeal without true knowledge of God? </a:t>
            </a:r>
          </a:p>
          <a:p>
            <a:pPr lvl="1"/>
            <a:r>
              <a:rPr lang="en-US" dirty="0"/>
              <a:t>Verse 2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85BDE-E65A-68AD-A265-F4F4BF130630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52118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0CF14-D89A-25E1-D588-DB3DEAA83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4C7014-51B7-4C1A-71C0-08818C54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Grand Vision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4AF743-3ED4-3721-5217-DEEAC92E2672}"/>
              </a:ext>
            </a:extLst>
          </p:cNvPr>
          <p:cNvSpPr txBox="1"/>
          <p:nvPr/>
        </p:nvSpPr>
        <p:spPr>
          <a:xfrm>
            <a:off x="3621024" y="20299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69118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CB047-84D2-652C-C52D-917D90428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DB456A-27B1-243C-E8E8-5920ECD17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8953F-46BF-E44E-6FED-DACA78D9DDA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many Gentiles were before the throne of God? </a:t>
            </a:r>
          </a:p>
          <a:p>
            <a:pPr lvl="1"/>
            <a:r>
              <a:rPr lang="en-US" dirty="0"/>
              <a:t>Too many to number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D398DC-7B1E-8AA7-714C-A91221CCD12B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402243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1CF87-998B-D255-079F-C51862FCF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2EA012-02B3-BCD5-CA4E-F3941C852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3CF6D-5A12-6965-9B20-51ABFF250EA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were they from? </a:t>
            </a:r>
          </a:p>
          <a:p>
            <a:pPr lvl="1"/>
            <a:r>
              <a:rPr lang="en-US" dirty="0"/>
              <a:t>Everywhere; every nation and tribe on the earth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3EC23D-8E41-B194-1D5E-C6C4002D045C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01092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DF520-17D1-83EB-F02F-DEF5ED7D0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63C610-6926-E4BF-7FA0-5A69AFED6F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00520" y="0"/>
            <a:ext cx="110652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6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A85F3-99C0-9254-B4F4-650FB50E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28586A-484E-61AF-07C5-792CB4706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438150"/>
            <a:ext cx="7162800" cy="4267200"/>
          </a:xfrm>
        </p:spPr>
        <p:txBody>
          <a:bodyPr>
            <a:normAutofit/>
          </a:bodyPr>
          <a:lstStyle/>
          <a:p>
            <a:r>
              <a:rPr lang="en-US" dirty="0"/>
              <a:t>How would you respond to this level of persecution?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How could you continue to worship God if the government of your country declared it illegal?</a:t>
            </a:r>
          </a:p>
        </p:txBody>
      </p:sp>
    </p:spTree>
    <p:extLst>
      <p:ext uri="{BB962C8B-B14F-4D97-AF65-F5344CB8AC3E}">
        <p14:creationId xmlns:p14="http://schemas.microsoft.com/office/powerpoint/2010/main" val="9252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BD13D5-938B-FF9E-AF5D-0053823B2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1FA935-5542-839A-2277-940EA22CE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0" r="11170"/>
          <a:stretch/>
        </p:blipFill>
        <p:spPr>
          <a:xfrm>
            <a:off x="228600" y="438150"/>
            <a:ext cx="2936240" cy="504666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E108F35-2EA1-17EA-5028-F27B19D34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0" y="1532965"/>
            <a:ext cx="5715001" cy="1925170"/>
          </a:xfrm>
        </p:spPr>
        <p:txBody>
          <a:bodyPr/>
          <a:lstStyle/>
          <a:p>
            <a:r>
              <a:rPr lang="en-US" dirty="0"/>
              <a:t>Praising God in Every Language</a:t>
            </a:r>
          </a:p>
        </p:txBody>
      </p:sp>
    </p:spTree>
    <p:extLst>
      <p:ext uri="{BB962C8B-B14F-4D97-AF65-F5344CB8AC3E}">
        <p14:creationId xmlns:p14="http://schemas.microsoft.com/office/powerpoint/2010/main" val="137252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29150-6ADB-EAE3-23D7-34C7BC66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820C4E-6000-6F44-1FDB-27FD6ED3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7:10–14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F1F17-5AE8-1E8C-F288-D58A1FFA2A5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According to verses 10 and 14, what are the people praising </a:t>
            </a:r>
            <a:br>
              <a:rPr lang="en-US" dirty="0"/>
            </a:br>
            <a:r>
              <a:rPr lang="en-US" dirty="0"/>
              <a:t>God for? </a:t>
            </a:r>
          </a:p>
          <a:p>
            <a:pPr lvl="1"/>
            <a:r>
              <a:rPr lang="en-US" dirty="0"/>
              <a:t>Their salvation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C8372F-A543-3FC6-84D3-29F662EF1509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53915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3EB3-ED17-BEB5-DC6F-B72ECA9FE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4C1895-7AA4-A857-146B-0B2310376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7:10–14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12881-414E-8705-BA1D-C59ABFBDFB7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Look again at the angels’ words in verses 11–12. What do their words tell us about God? </a:t>
            </a:r>
          </a:p>
          <a:p>
            <a:pPr lvl="1"/>
            <a:r>
              <a:rPr lang="en-US" dirty="0"/>
              <a:t>God deserves all praise and glory because no one else can compare to His power and might. His reign is eternal and indomitable.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7AEB8-A287-5197-B9F4-432B3B0F5DC6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1601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02B70-ACD9-B07C-258E-71AF74C9E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5E37F3-6987-4E64-595D-34CA19CE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Praising God in </a:t>
            </a:r>
            <a:br>
              <a:rPr lang="en-US" dirty="0"/>
            </a:br>
            <a:r>
              <a:rPr lang="en-US" dirty="0"/>
              <a:t>Every Language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84893-8D3D-45A5-14E2-A1A31E02491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two ways you could learn more about believers in other countries this week?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2ACA32-4897-A314-47C0-9B9811AD00B5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88643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C30A-0129-6190-5ECA-39A2EC7DF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65AD9C-1DBE-016A-969E-A0079ED5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Together Forever with Christ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64017-AFC7-7C1B-5A39-1F60C388C337}"/>
              </a:ext>
            </a:extLst>
          </p:cNvPr>
          <p:cNvSpPr txBox="1"/>
          <p:nvPr/>
        </p:nvSpPr>
        <p:spPr>
          <a:xfrm>
            <a:off x="3621024" y="20299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34847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1B026-A818-84EE-E49C-763BB9DE3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A2F7-324D-4716-B8E5-59BE08CF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Romans 10:1–4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09D91-DF68-89FB-8F6E-B77EF94828E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629400" cy="3505200"/>
          </a:xfrm>
        </p:spPr>
        <p:txBody>
          <a:bodyPr>
            <a:normAutofit/>
          </a:bodyPr>
          <a:lstStyle/>
          <a:p>
            <a:r>
              <a:rPr lang="en-US" dirty="0"/>
              <a:t>The passage describes two places where people seek righteousness. What are those two places? </a:t>
            </a:r>
          </a:p>
          <a:p>
            <a:pPr lvl="1"/>
            <a:r>
              <a:rPr lang="en-US" dirty="0"/>
              <a:t>Self (in one’s own efforts) or God (in Christ)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402912-572B-3681-FC08-EF3A0C874FE4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64464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32075-826B-E8FF-C381-B4D55B2BE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C8E69A-1EAF-3643-DD4F-DF77BC3B3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EB221-3181-026A-D61D-EF128D28B2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781800" cy="3505200"/>
          </a:xfrm>
        </p:spPr>
        <p:txBody>
          <a:bodyPr>
            <a:normAutofit/>
          </a:bodyPr>
          <a:lstStyle/>
          <a:p>
            <a:r>
              <a:rPr lang="en-US" dirty="0"/>
              <a:t>What will believers do in eternity?</a:t>
            </a:r>
          </a:p>
          <a:p>
            <a:pPr lvl="1"/>
            <a:r>
              <a:rPr lang="en-US" dirty="0"/>
              <a:t>Serve God continually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2E8BF9-3E4A-0AD2-A562-407BDC3694E9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8542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F569C-74DB-8152-E978-BE318658C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2C623C-281C-0651-B95A-2780AA5DE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9C4D7-5F69-BF81-6AC2-B066753894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will God do for believers?</a:t>
            </a:r>
          </a:p>
          <a:p>
            <a:pPr lvl="1"/>
            <a:r>
              <a:rPr lang="en-US" dirty="0"/>
              <a:t>Shelter them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2D67D4-7ECE-D4DA-0626-050A6FA90A6B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6146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F7A3-1225-428A-DFDA-61E3BE291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88ACAC-9D27-856E-B0CE-C5EB09AF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Revelation 7:17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37E4E-C4B2-0730-2DC1-9EF9D2AE71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477000" cy="3505200"/>
          </a:xfrm>
        </p:spPr>
        <p:txBody>
          <a:bodyPr>
            <a:normAutofit/>
          </a:bodyPr>
          <a:lstStyle/>
          <a:p>
            <a:r>
              <a:rPr lang="en-US" dirty="0"/>
              <a:t>How does God picture the end of suffering and the eternal joy awaiting us? </a:t>
            </a:r>
          </a:p>
          <a:p>
            <a:pPr lvl="1"/>
            <a:r>
              <a:rPr lang="en-US" dirty="0"/>
              <a:t>He wipes away every tear.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E0F3D5-6AD5-6E58-61E1-B80DCF06366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0773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40D5E-2D4C-09BD-D267-1EDA534D8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6750"/>
            <a:ext cx="8229600" cy="609600"/>
          </a:xfrm>
        </p:spPr>
        <p:txBody>
          <a:bodyPr/>
          <a:lstStyle/>
          <a:p>
            <a:r>
              <a:rPr lang="en-US" dirty="0"/>
              <a:t>Population of Christians Around the World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773BEAB-8B8B-9EF3-38EA-2764C1658E4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02204"/>
            <a:ext cx="6248400" cy="277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43ED66-EB07-85F0-C3E7-03C2C8391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C0D03F-DF5B-B284-4313-F6EEED93B9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200" y="589593"/>
            <a:ext cx="6339532" cy="42130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C0DB83-E7CE-9120-69B5-A8C256675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Dora </a:t>
            </a:r>
            <a:r>
              <a:rPr lang="en-US" sz="5400" dirty="0" err="1"/>
              <a:t>Yü</a:t>
            </a:r>
            <a:endParaRPr lang="en-US" sz="5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ACE4B5-4EC1-E7C9-C034-2435FD3614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232203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2A8A-D36B-6339-C064-5D683806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E24133-B01A-AE09-FF02-1987E4539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Dora </a:t>
            </a:r>
            <a:r>
              <a:rPr lang="en-US" dirty="0" err="1"/>
              <a:t>Yü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49C11-AD03-F572-AD4C-35556E5432B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 would you summarize what Dora </a:t>
            </a:r>
            <a:r>
              <a:rPr lang="en-US" dirty="0" err="1"/>
              <a:t>Yü</a:t>
            </a:r>
            <a:r>
              <a:rPr lang="en-US" dirty="0"/>
              <a:t> was thankful for? What did she consider a blessing? </a:t>
            </a:r>
          </a:p>
          <a:p>
            <a:pPr lvl="1"/>
            <a:r>
              <a:rPr lang="en-US" dirty="0"/>
              <a:t>She was thankful for her trip and her fellowship with other Christians. She was blessed to see believers committing themselves to growing in their faith.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D7C0CC-39D1-D458-0A62-BF7F45DD954F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76584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6AA28-9F17-847A-19E8-E5F4146D0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E168E2-CDB8-0DA4-9E6D-CAF6B9FD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Dora </a:t>
            </a:r>
            <a:r>
              <a:rPr lang="en-US" dirty="0" err="1"/>
              <a:t>Yü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C1DDA-384F-540E-1A88-1EE6495B1A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934200" cy="3505200"/>
          </a:xfrm>
        </p:spPr>
        <p:txBody>
          <a:bodyPr>
            <a:normAutofit/>
          </a:bodyPr>
          <a:lstStyle/>
          <a:p>
            <a:r>
              <a:rPr lang="en-US" dirty="0"/>
              <a:t>What enemy did she consider at war with the Church? Why? </a:t>
            </a:r>
          </a:p>
          <a:p>
            <a:pPr lvl="1"/>
            <a:r>
              <a:rPr lang="en-US" spc="-20" dirty="0"/>
              <a:t>Higher criticism. By removing Christ from the gospel, it removes the believer’s hope of salvation.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C2086C-B14E-2E19-8406-1A3792819AAE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36633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4CB46-D873-2790-52AB-D7DE7AF53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C1DE43-BF3B-3492-6F98-AAACFA2B8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Dora </a:t>
            </a:r>
            <a:r>
              <a:rPr lang="en-US" dirty="0" err="1"/>
              <a:t>Yü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920F4-0341-6872-E6BB-277DABF257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type of people does she pray that God will provide to oppose this enemy? </a:t>
            </a:r>
          </a:p>
          <a:p>
            <a:pPr lvl="1"/>
            <a:r>
              <a:rPr lang="en-US" spc="-20" dirty="0"/>
              <a:t>True witnesses who are willing to stand true to God and fearlessly share His Word, exposing false teaching.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3871CE-ACFB-FF60-75C3-B7D6AE69EA25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09099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6DF97-EBFC-E45B-2641-CD3D70A1E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6F4D29-CCE4-A7F6-6ACC-2C1F08BDF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438150"/>
            <a:ext cx="7162800" cy="4267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If a Christian from another country were to visit you in your country, how do you think the visitor would characterize the spiritual climate where you live?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might that foreign believer see as positive? What might he or she see as negative? </a:t>
            </a:r>
          </a:p>
        </p:txBody>
      </p:sp>
    </p:spTree>
    <p:extLst>
      <p:ext uri="{BB962C8B-B14F-4D97-AF65-F5344CB8AC3E}">
        <p14:creationId xmlns:p14="http://schemas.microsoft.com/office/powerpoint/2010/main" val="214198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2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1BAE1-CB85-0F71-214C-61C038D33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64F346-4161-F274-4415-E12DA8AC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Romans 10:1–4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31E37-60BF-4A3A-C0F4-C22E2C0F044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/>
          </a:bodyPr>
          <a:lstStyle/>
          <a:p>
            <a:r>
              <a:rPr lang="en-US" spc="-30" dirty="0"/>
              <a:t>Where are you placing your trust in finding righteousness before God?</a:t>
            </a:r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89DE58-5E8E-EC4E-CE06-5D762B868538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5336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7C046-0620-853B-B3E9-220135B9F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EDAC42-EF80-20DF-BE28-9E3271D9B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it tempting to seek righteousness through works instead of faith in Christ? What part does pride play in this?</a:t>
            </a:r>
          </a:p>
        </p:txBody>
      </p:sp>
    </p:spTree>
    <p:extLst>
      <p:ext uri="{BB962C8B-B14F-4D97-AF65-F5344CB8AC3E}">
        <p14:creationId xmlns:p14="http://schemas.microsoft.com/office/powerpoint/2010/main" val="168828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AB51F-D9D9-55DA-07B4-4DF6633F6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4A5E91-5C93-F340-6C63-0FED9E390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we could earn our own righteousness, who would get the credit for our salvation?</a:t>
            </a:r>
          </a:p>
        </p:txBody>
      </p:sp>
    </p:spTree>
    <p:extLst>
      <p:ext uri="{BB962C8B-B14F-4D97-AF65-F5344CB8AC3E}">
        <p14:creationId xmlns:p14="http://schemas.microsoft.com/office/powerpoint/2010/main" val="202450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D81AD-67F3-DBCF-9561-13941869E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1ED290-7B05-9AF5-CE14-13AFBF024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Revival in the American Colonies</a:t>
            </a:r>
          </a:p>
        </p:txBody>
      </p:sp>
    </p:spTree>
    <p:extLst>
      <p:ext uri="{BB962C8B-B14F-4D97-AF65-F5344CB8AC3E}">
        <p14:creationId xmlns:p14="http://schemas.microsoft.com/office/powerpoint/2010/main" val="326271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F04BB-F24B-8622-9F9B-DCFE3E0E6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48E03AC-7566-5F0E-AA80-4112567207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9163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3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AFF7-1741-4122-9BB6-8B34FE364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Arise, My Soul, Arise!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8F550-7590-4843-A85F-CB8261DDE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8</a:t>
            </a:r>
          </a:p>
        </p:txBody>
      </p:sp>
    </p:spTree>
    <p:extLst>
      <p:ext uri="{BB962C8B-B14F-4D97-AF65-F5344CB8AC3E}">
        <p14:creationId xmlns:p14="http://schemas.microsoft.com/office/powerpoint/2010/main" val="20777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BF069-99CE-0CA5-C9B8-6B7659789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E827D0-359E-F431-1F41-034BBA9CF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38150"/>
            <a:ext cx="7010400" cy="4343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. . . the assembly in general were, from time to time, in tears while the word was preached; some weeping with sorrow and distress, others with joy and love, others with pity and concern for the souls of </a:t>
            </a:r>
            <a:br>
              <a:rPr lang="en-US" dirty="0"/>
            </a:br>
            <a:r>
              <a:rPr lang="en-US" dirty="0"/>
              <a:t>their neighbors.</a:t>
            </a:r>
          </a:p>
          <a:p>
            <a:pPr algn="r"/>
            <a:r>
              <a:rPr lang="en-US" sz="2600" dirty="0"/>
              <a:t>—Jonathan Edwards, </a:t>
            </a:r>
            <a:br>
              <a:rPr lang="en-US" sz="2600" dirty="0"/>
            </a:br>
            <a:r>
              <a:rPr lang="en-US" sz="2600" i="1" dirty="0"/>
              <a:t>A Faithful Narrative of the </a:t>
            </a:r>
            <a:br>
              <a:rPr lang="en-US" sz="2600" i="1" dirty="0"/>
            </a:br>
            <a:r>
              <a:rPr lang="en-US" sz="2600" i="1" dirty="0"/>
              <a:t>Surprising Work of God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4730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1CF94-2201-D3F2-9A42-8EEF3D986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5D53DF-22DB-F8CF-BF4D-168BBAD50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 I could preach till I preached myself dead; I could be glad to preach myself dead, if God would convert you! </a:t>
            </a:r>
          </a:p>
          <a:p>
            <a:pPr algn="r"/>
            <a:r>
              <a:rPr lang="en-US" sz="2600" dirty="0"/>
              <a:t>—George Whitefield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2919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D26C2-01D2-60BA-76D5-FD4D62CCE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46C032-DF2C-51DE-9AFA-F9723C31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Psalm 85:11–13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28AA30-56B5-E7E0-18E7-C24A7E85A41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 your own words, how does the psalmist describe the blessings of revival on a land? </a:t>
            </a:r>
          </a:p>
          <a:p>
            <a:pPr lvl="1"/>
            <a:r>
              <a:rPr lang="en-US" dirty="0"/>
              <a:t>The nation affected by revival will experience an increase in righteousness and even material blessing from the Lord.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4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FBAB7-097E-198B-10DF-15188904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9F71-C274-6D02-54E2-C4866E5E3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Philis Wheatley, </a:t>
            </a:r>
            <a:br>
              <a:rPr lang="en-US" sz="5400" dirty="0"/>
            </a:br>
            <a:r>
              <a:rPr lang="en-US" sz="5400" i="1" dirty="0"/>
              <a:t>“On the Death of Rev. Mr. George Whitefield”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FFBF7-6AB5-E960-578F-35D47EA40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Reading:</a:t>
            </a:r>
          </a:p>
        </p:txBody>
      </p:sp>
    </p:spTree>
    <p:extLst>
      <p:ext uri="{BB962C8B-B14F-4D97-AF65-F5344CB8AC3E}">
        <p14:creationId xmlns:p14="http://schemas.microsoft.com/office/powerpoint/2010/main" val="403562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1D19-683C-4942-752E-B125CCEC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A35F17-ED75-0A91-2698-D12544A95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Phillis Wheatley, </a:t>
            </a:r>
            <a:br>
              <a:rPr lang="en-US" dirty="0"/>
            </a:br>
            <a:r>
              <a:rPr lang="en-US" dirty="0"/>
              <a:t>“On the Death . . .”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A116F-509A-62B2-AEB5-FE83DD6FD84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Based on the quotations that Wheatley puts in her poem, what did she perceive as the main thrust of Whitefield’s sermons? </a:t>
            </a:r>
          </a:p>
          <a:p>
            <a:pPr lvl="1"/>
            <a:r>
              <a:rPr lang="en-US" dirty="0"/>
              <a:t>He called people to look to Christ in faith for salvation.</a:t>
            </a:r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D23AD1-B5C2-D92D-F9CB-9FFF68D599B2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87995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E740E-159D-F5F2-7BFB-691FCEDB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BDF2B8-8E23-FEF1-F3DD-30D824D11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38150"/>
            <a:ext cx="7010400" cy="4267200"/>
          </a:xfrm>
        </p:spPr>
        <p:txBody>
          <a:bodyPr>
            <a:normAutofit/>
          </a:bodyPr>
          <a:lstStyle/>
          <a:p>
            <a:r>
              <a:rPr lang="en-US" sz="3200" dirty="0"/>
              <a:t>What does Wheatley commemorate about Whitefield in her poem?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According to Wheatley, what hope did Whitefield offer to all who would take Jesus Christ as their savior? </a:t>
            </a:r>
          </a:p>
        </p:txBody>
      </p:sp>
    </p:spTree>
    <p:extLst>
      <p:ext uri="{BB962C8B-B14F-4D97-AF65-F5344CB8AC3E}">
        <p14:creationId xmlns:p14="http://schemas.microsoft.com/office/powerpoint/2010/main" val="376877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19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49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AFF7-1741-4122-9BB6-8B34FE364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Century </a:t>
            </a:r>
            <a:br>
              <a:rPr lang="en-US" dirty="0"/>
            </a:br>
            <a:r>
              <a:rPr lang="en-US" dirty="0"/>
              <a:t>of Song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8F550-7590-4843-A85F-CB8261DDE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412450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3690" y="502920"/>
            <a:ext cx="5756620" cy="85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4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9.87654E-7 L 0 -0.8885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5813" y="502920"/>
            <a:ext cx="5732374" cy="855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 -0.8296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0DE5E-1711-3864-38D5-DAC217B22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B25E8A-A876-D93E-80FA-07A4FF01D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3350"/>
            <a:ext cx="3857625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A41277-A7EA-4BFF-5835-C6DAE2FA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Hymn</a:t>
            </a:r>
            <a:br>
              <a:rPr lang="en-US" sz="5400" dirty="0"/>
            </a:br>
            <a:r>
              <a:rPr lang="en-US" sz="5400" dirty="0"/>
              <a:t>Writers</a:t>
            </a:r>
          </a:p>
        </p:txBody>
      </p:sp>
    </p:spTree>
    <p:extLst>
      <p:ext uri="{BB962C8B-B14F-4D97-AF65-F5344CB8AC3E}">
        <p14:creationId xmlns:p14="http://schemas.microsoft.com/office/powerpoint/2010/main" val="26442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A1EBB-C532-F6E6-12C6-3576D000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8BD3AD-420A-6EED-A6B5-A86AF703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Singing as Part of Sanctification</a:t>
            </a:r>
          </a:p>
        </p:txBody>
      </p:sp>
    </p:spTree>
    <p:extLst>
      <p:ext uri="{BB962C8B-B14F-4D97-AF65-F5344CB8AC3E}">
        <p14:creationId xmlns:p14="http://schemas.microsoft.com/office/powerpoint/2010/main" val="171835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43BEE-EBD7-2CDC-70FD-588D5F752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3444F1-DC6A-56C6-D510-0DCB51DCD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Eph. 5:18–21; Col. 3:15–17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AB329-5F95-21C9-870A-B58B6EC6C1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629400" cy="3505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List some of the similarities between these passages. </a:t>
            </a:r>
          </a:p>
          <a:p>
            <a:pPr lvl="1"/>
            <a:r>
              <a:rPr lang="en-US" dirty="0"/>
              <a:t>Both contain instructions to sing. Both reference a variety of types of singing—“psalms, hymns, and spiritual songs.” Both say that our singing should be “in the name of our Lord.” Both end with the giving of thanks.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2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4B8E-8A49-A0D4-FEAC-678B75DBD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DB349-07FA-0BA5-7D26-3B289458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Singing as Part of Sanctification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6361E-054F-612A-EB99-12189FD9131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352550"/>
            <a:ext cx="6781800" cy="3505200"/>
          </a:xfrm>
        </p:spPr>
        <p:txBody>
          <a:bodyPr>
            <a:normAutofit fontScale="92500"/>
          </a:bodyPr>
          <a:lstStyle/>
          <a:p>
            <a:r>
              <a:rPr lang="en-US" dirty="0"/>
              <a:t>Why may Wesley have wanted people to sing the hymns exactly as they were written? </a:t>
            </a:r>
          </a:p>
          <a:p>
            <a:pPr lvl="1"/>
            <a:r>
              <a:rPr lang="en-US" dirty="0"/>
              <a:t>Wesley may have wanted everyone to learn to sing the songs exactly the same way so that everyone could sing together in unity.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4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4B543-8616-2E44-4545-E494A552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F26766-DADE-67B2-31E1-3BE8AC22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Singing as Part of Sanctification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17D1FB-C15D-FDA1-74B7-1A00373F2C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352550"/>
            <a:ext cx="6553200" cy="3505200"/>
          </a:xfrm>
        </p:spPr>
        <p:txBody>
          <a:bodyPr>
            <a:normAutofit/>
          </a:bodyPr>
          <a:lstStyle/>
          <a:p>
            <a:r>
              <a:rPr lang="en-US" dirty="0"/>
              <a:t>What do you think Wesley meant by “songs of Satan”? </a:t>
            </a:r>
          </a:p>
          <a:p>
            <a:pPr lvl="1"/>
            <a:r>
              <a:rPr lang="en-US" dirty="0"/>
              <a:t>The worldly songs people sang before they were saved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51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73FD2-256C-3FE9-C93B-68C1298C8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5AC022-842E-6F9F-1F1E-1AACAE61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Singing as Part of Sanctification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11DEE-E3C2-8C40-D89C-3A62095C90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352550"/>
            <a:ext cx="6553200" cy="3505200"/>
          </a:xfrm>
        </p:spPr>
        <p:txBody>
          <a:bodyPr>
            <a:normAutofit/>
          </a:bodyPr>
          <a:lstStyle/>
          <a:p>
            <a:r>
              <a:rPr lang="en-US" dirty="0"/>
              <a:t>Out of the fourth, fifth, and sixth directions, which is the most challenging for you personally? Why?</a:t>
            </a:r>
          </a:p>
        </p:txBody>
      </p:sp>
    </p:spTree>
    <p:extLst>
      <p:ext uri="{BB962C8B-B14F-4D97-AF65-F5344CB8AC3E}">
        <p14:creationId xmlns:p14="http://schemas.microsoft.com/office/powerpoint/2010/main" val="31809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B100-6C46-F371-9C10-769EB23A8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518738-A7F9-1A85-8817-70E0FBF29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God’s People </a:t>
            </a:r>
            <a:br>
              <a:rPr lang="en-US" dirty="0"/>
            </a:br>
            <a:r>
              <a:rPr lang="en-US" dirty="0"/>
              <a:t>Sing Together</a:t>
            </a:r>
          </a:p>
        </p:txBody>
      </p:sp>
    </p:spTree>
    <p:extLst>
      <p:ext uri="{BB962C8B-B14F-4D97-AF65-F5344CB8AC3E}">
        <p14:creationId xmlns:p14="http://schemas.microsoft.com/office/powerpoint/2010/main" val="347454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5704F-05AE-0B68-F40C-9C90DE67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A2F9D8-757B-CE8F-82FB-54531C43C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People Sing Together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CED2F-6330-378A-8C32-AF2FFEFE456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/>
          </a:bodyPr>
          <a:lstStyle/>
          <a:p>
            <a:r>
              <a:rPr lang="en-US" dirty="0"/>
              <a:t>Think about some of your favorite songs. What truths do they declare about God?</a:t>
            </a:r>
          </a:p>
        </p:txBody>
      </p:sp>
    </p:spTree>
    <p:extLst>
      <p:ext uri="{BB962C8B-B14F-4D97-AF65-F5344CB8AC3E}">
        <p14:creationId xmlns:p14="http://schemas.microsoft.com/office/powerpoint/2010/main" val="231960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4848E-B07D-88EF-F0B1-0FF0352D7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7F028-D6A0-1177-41EF-DE75796AD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Newton describe himself? We were all in this state before salvation, but God loved us.</a:t>
            </a:r>
          </a:p>
        </p:txBody>
      </p:sp>
    </p:spTree>
    <p:extLst>
      <p:ext uri="{BB962C8B-B14F-4D97-AF65-F5344CB8AC3E}">
        <p14:creationId xmlns:p14="http://schemas.microsoft.com/office/powerpoint/2010/main" val="4696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36A02-2420-769B-509F-DA10E7F30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6289DC-E517-9697-89B2-A52829581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God’s People </a:t>
            </a:r>
            <a:br>
              <a:rPr lang="en-US" dirty="0"/>
            </a:br>
            <a:r>
              <a:rPr lang="en-US" dirty="0"/>
              <a:t>Sing Praise</a:t>
            </a:r>
          </a:p>
        </p:txBody>
      </p:sp>
    </p:spTree>
    <p:extLst>
      <p:ext uri="{BB962C8B-B14F-4D97-AF65-F5344CB8AC3E}">
        <p14:creationId xmlns:p14="http://schemas.microsoft.com/office/powerpoint/2010/main" val="102770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4B8E-F59A-1BE8-1255-BD1FBC9A4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45FC5-27A7-C1F0-7ED5-B9CEE14EB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70" dirty="0"/>
              <a:t>The Reviving Work of the Spirit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51B0C-A51C-0F1C-9E92-3FDABC9092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</p:spTree>
    <p:extLst>
      <p:ext uri="{BB962C8B-B14F-4D97-AF65-F5344CB8AC3E}">
        <p14:creationId xmlns:p14="http://schemas.microsoft.com/office/powerpoint/2010/main" val="6886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624BA-4200-F876-C7E7-801994D58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1282D0-0924-FC4F-4357-2A4173EAD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Colossians 3:15–17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7C259-C180-F5AF-F917-FAEFAA52B83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many times is thanksgiving mentioned? </a:t>
            </a:r>
          </a:p>
          <a:p>
            <a:pPr lvl="1"/>
            <a:r>
              <a:rPr lang="en-US" dirty="0"/>
              <a:t>Three times, once in each verse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9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33ED-E679-359E-F09A-6CB91F041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4AA8BE-CD14-15C7-4519-F7237FBFC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Colossians 3:15–17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6F9E6-EE8A-C356-8664-34643ECBA3C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should this thankfulness be directed? </a:t>
            </a:r>
          </a:p>
          <a:p>
            <a:pPr lvl="1"/>
            <a:r>
              <a:rPr lang="en-US" dirty="0"/>
              <a:t>To God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6ED20-30C7-8269-441E-3509E07A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9C809D-39EE-3F91-2135-13301CAFC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God’s People </a:t>
            </a:r>
            <a:br>
              <a:rPr lang="en-US" dirty="0"/>
            </a:br>
            <a:r>
              <a:rPr lang="en-US" dirty="0"/>
              <a:t>Sing Truth</a:t>
            </a:r>
          </a:p>
        </p:txBody>
      </p:sp>
    </p:spTree>
    <p:extLst>
      <p:ext uri="{BB962C8B-B14F-4D97-AF65-F5344CB8AC3E}">
        <p14:creationId xmlns:p14="http://schemas.microsoft.com/office/powerpoint/2010/main" val="371352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CD803-E3D3-3A8A-F5F1-B9E1E5B0E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C582286-C810-50F5-9397-EA9E3CF206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23" y="514350"/>
            <a:ext cx="7530154" cy="411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74D9D9-1BE5-6C80-4336-80E41D4EF35E}"/>
              </a:ext>
            </a:extLst>
          </p:cNvPr>
          <p:cNvSpPr txBox="1"/>
          <p:nvPr/>
        </p:nvSpPr>
        <p:spPr>
          <a:xfrm>
            <a:off x="4724400" y="1123950"/>
            <a:ext cx="3429000" cy="1524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10—We are called to adorn the </a:t>
            </a:r>
          </a:p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doctrine of God (lines 3–4).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18F22-1AD5-D8B7-7020-8E3590C095BA}"/>
              </a:ext>
            </a:extLst>
          </p:cNvPr>
          <p:cNvSpPr txBox="1"/>
          <p:nvPr/>
        </p:nvSpPr>
        <p:spPr>
          <a:xfrm>
            <a:off x="4724400" y="2952750"/>
            <a:ext cx="3429000" cy="1524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10—God is our Savior (line 2).</a:t>
            </a:r>
          </a:p>
          <a:p>
            <a:endParaRPr lang="en-US" sz="1600" b="1" i="1" dirty="0">
              <a:solidFill>
                <a:srgbClr val="5F8687"/>
              </a:solidFill>
              <a:latin typeface="Palatino Linotype" panose="02040502050505030304" pitchFamily="18" charset="0"/>
            </a:endParaRPr>
          </a:p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11—God’s grace brings salvation (lines 3–4).</a:t>
            </a:r>
          </a:p>
        </p:txBody>
      </p:sp>
    </p:spTree>
    <p:extLst>
      <p:ext uri="{BB962C8B-B14F-4D97-AF65-F5344CB8AC3E}">
        <p14:creationId xmlns:p14="http://schemas.microsoft.com/office/powerpoint/2010/main" val="205233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E262B-8042-528C-93CB-D2551F353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4B74E2B-5E4B-BA5E-BFDD-5C22ED5E39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089" y="768161"/>
            <a:ext cx="7505822" cy="36071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3F04CC-7FAE-C879-B990-69BDD0C7F883}"/>
              </a:ext>
            </a:extLst>
          </p:cNvPr>
          <p:cNvSpPr txBox="1"/>
          <p:nvPr/>
        </p:nvSpPr>
        <p:spPr>
          <a:xfrm>
            <a:off x="4724400" y="2724150"/>
            <a:ext cx="3429000" cy="1524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13—We await the blessed hope and God’s glorious appearing </a:t>
            </a:r>
            <a:b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</a:br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(lines 2–3).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AC7D64-2516-D7DA-1160-43814F7B5763}"/>
              </a:ext>
            </a:extLst>
          </p:cNvPr>
          <p:cNvSpPr txBox="1"/>
          <p:nvPr/>
        </p:nvSpPr>
        <p:spPr>
          <a:xfrm>
            <a:off x="4724400" y="895350"/>
            <a:ext cx="3429000" cy="1524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12—We are to renounce (deny) </a:t>
            </a:r>
          </a:p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ungodliness (lines 1–2).</a:t>
            </a:r>
          </a:p>
          <a:p>
            <a:endParaRPr lang="en-US" sz="1600" b="1" i="1" dirty="0">
              <a:solidFill>
                <a:srgbClr val="5F8687"/>
              </a:solidFill>
              <a:latin typeface="Palatino Linotype" panose="02040502050505030304" pitchFamily="18" charset="0"/>
            </a:endParaRPr>
          </a:p>
          <a:p>
            <a:r>
              <a:rPr lang="en-US" sz="1600" b="1" i="1" dirty="0">
                <a:solidFill>
                  <a:srgbClr val="5F8687"/>
                </a:solidFill>
                <a:latin typeface="Palatino Linotype" panose="02040502050505030304" pitchFamily="18" charset="0"/>
              </a:rPr>
              <a:t>v. 12—We are to live self-controlled, upright, and godly lives.</a:t>
            </a:r>
          </a:p>
        </p:txBody>
      </p:sp>
    </p:spTree>
    <p:extLst>
      <p:ext uri="{BB962C8B-B14F-4D97-AF65-F5344CB8AC3E}">
        <p14:creationId xmlns:p14="http://schemas.microsoft.com/office/powerpoint/2010/main" val="306326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05B23-8368-F917-3C16-38FC6C90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0A063-C429-54CE-90EB-046B33E2E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People Sing Truth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B8B55-536F-C0F7-2AFF-12033F50E0D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Why is it important for us to measure our songs and hymns by the standard of God’s Word?</a:t>
            </a:r>
          </a:p>
          <a:p>
            <a:pPr lvl="1"/>
            <a:r>
              <a:rPr lang="en-US" dirty="0"/>
              <a:t>Human experience and creativity can inadvertently introduce false ideas into songs. God’s Word provides the only sure measure of truth.</a:t>
            </a:r>
          </a:p>
        </p:txBody>
      </p:sp>
    </p:spTree>
    <p:extLst>
      <p:ext uri="{BB962C8B-B14F-4D97-AF65-F5344CB8AC3E}">
        <p14:creationId xmlns:p14="http://schemas.microsoft.com/office/powerpoint/2010/main" val="149849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969A6D-D3C9-9705-3422-E5BCD4E0C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55116-4FEE-8262-570B-5EA4C9317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William</a:t>
            </a:r>
            <a:br>
              <a:rPr lang="en-US" sz="5400" dirty="0"/>
            </a:br>
            <a:r>
              <a:rPr lang="en-US" sz="5400" dirty="0"/>
              <a:t>Cowper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CFDCD0-CB09-7475-1F5E-9AED4CACB5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CC605D-C7F9-7852-DB15-3F86AB2F68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1600" y="13335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5400F-7724-B707-7784-188685417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6AC4A6-E812-5511-E267-79004AAB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Cowper, “God Moves in a Mysterious Way”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C4F9-A294-B418-E19A-196D28CB505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might Cowper’s struggles with depression and personal loss have influenced this hymn? </a:t>
            </a:r>
          </a:p>
          <a:p>
            <a:pPr lvl="1"/>
            <a:r>
              <a:rPr lang="en-US" dirty="0"/>
              <a:t>He experienced the need for faith in dark times.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4EAF8D-EA7B-971A-B39A-B531AD328622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4701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1B1F-8FDC-06E2-593B-D413D229D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0D533-602F-D04F-BCED-73CBE21CE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Cowper, “God Moves in a Mysterious Way”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3291A-9EEE-4658-DF01-D19B6701E1D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does this hymn point the believer when he or she needs confidence and comfort? </a:t>
            </a:r>
          </a:p>
          <a:p>
            <a:pPr lvl="1"/>
            <a:r>
              <a:rPr lang="en-US" dirty="0"/>
              <a:t>It points to the sovereign power and goodness of God.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7C226-86D6-EA5F-616D-98D33761BB98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31059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BA5D-C17F-FA06-31E9-4E84309FB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2A737E-D707-17B2-B9D2-51376C6EB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Cowper, “God Moves in a Mysterious Way”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D9CC9C-0DAD-6E1C-0D1F-2AB0670EA6E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400800" cy="3505200"/>
          </a:xfrm>
        </p:spPr>
        <p:txBody>
          <a:bodyPr>
            <a:normAutofit/>
          </a:bodyPr>
          <a:lstStyle/>
          <a:p>
            <a:r>
              <a:rPr lang="en-US" dirty="0"/>
              <a:t>What circumstances in your own life appear to be a “frowning providence”?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BFA1B1-CD65-C0DF-C456-E0BBD79E1F8E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24237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BF423-E0AA-5278-788C-AB486CD08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5E2CDA-B210-2CEF-0985-A40E4978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Revival in </a:t>
            </a:r>
            <a:br>
              <a:rPr lang="en-US" dirty="0"/>
            </a:br>
            <a:r>
              <a:rPr lang="en-US" dirty="0"/>
              <a:t>the Bible</a:t>
            </a:r>
          </a:p>
        </p:txBody>
      </p:sp>
    </p:spTree>
    <p:extLst>
      <p:ext uri="{BB962C8B-B14F-4D97-AF65-F5344CB8AC3E}">
        <p14:creationId xmlns:p14="http://schemas.microsoft.com/office/powerpoint/2010/main" val="372937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3D3D7-74AD-5A0F-15D8-88036CE3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F594A0-F34A-A715-50D3-1531BCE2C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38150"/>
            <a:ext cx="7010400" cy="4267200"/>
          </a:xfrm>
        </p:spPr>
        <p:txBody>
          <a:bodyPr>
            <a:normAutofit/>
          </a:bodyPr>
          <a:lstStyle/>
          <a:p>
            <a:r>
              <a:rPr lang="en-US" dirty="0"/>
              <a:t>Which verses in Cowper’s hymn do you find most encouraging? Why?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thought expressed in this hymn could you share with someone else to encourage them?</a:t>
            </a:r>
          </a:p>
        </p:txBody>
      </p:sp>
    </p:spTree>
    <p:extLst>
      <p:ext uri="{BB962C8B-B14F-4D97-AF65-F5344CB8AC3E}">
        <p14:creationId xmlns:p14="http://schemas.microsoft.com/office/powerpoint/2010/main" val="320930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50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85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AFF7-1741-4122-9BB6-8B34FE364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Attempting Great Things for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8F550-7590-4843-A85F-CB8261DDE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10</a:t>
            </a:r>
          </a:p>
        </p:txBody>
      </p:sp>
    </p:spTree>
    <p:extLst>
      <p:ext uri="{BB962C8B-B14F-4D97-AF65-F5344CB8AC3E}">
        <p14:creationId xmlns:p14="http://schemas.microsoft.com/office/powerpoint/2010/main" val="283333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5422" y="502920"/>
            <a:ext cx="5753156" cy="85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2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9.87654E-7 L 0 -0.9033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1CB4D3-7F23-B802-ADEE-AAA0C1EE0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AB528-F1F5-C5B5-4701-AC624C8BC5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2CAF83-3E49-AF25-40A4-60D5AF15D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6375" y="285750"/>
            <a:ext cx="3857625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0DAD8CB-9969-B394-3874-6C64EF1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The Careys</a:t>
            </a:r>
          </a:p>
        </p:txBody>
      </p:sp>
    </p:spTree>
    <p:extLst>
      <p:ext uri="{BB962C8B-B14F-4D97-AF65-F5344CB8AC3E}">
        <p14:creationId xmlns:p14="http://schemas.microsoft.com/office/powerpoint/2010/main" val="47432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A4537-4B9C-10E6-107E-94DCAB66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C5D7DDD-BECD-A820-24E4-71630CE463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918945" y="-628650"/>
            <a:ext cx="10981890" cy="675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1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F4B3D-1676-DB64-CCF5-F42E2AF19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E5AF-3917-5647-2DCD-221063A3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 to Minister</a:t>
            </a:r>
          </a:p>
        </p:txBody>
      </p:sp>
    </p:spTree>
    <p:extLst>
      <p:ext uri="{BB962C8B-B14F-4D97-AF65-F5344CB8AC3E}">
        <p14:creationId xmlns:p14="http://schemas.microsoft.com/office/powerpoint/2010/main" val="252730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1EBD4-4B06-2ED3-230D-E8E00BB9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BD2A74-7741-A009-B5F3-A72FF44C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 13:1–3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FB9CB-E29D-471D-9DFD-35591E64E5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many prophets and teachers are listed in verse 1? </a:t>
            </a:r>
          </a:p>
          <a:p>
            <a:pPr lvl="1"/>
            <a:r>
              <a:rPr lang="en-US" dirty="0"/>
              <a:t>Five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2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8BD42-B548-EE8E-DCB1-438CF7D3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63362B-7509-6C28-29B3-7F0B06D03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 13:1–3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61743-2100-877A-69F3-5DEF4BA06B9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many are set apart for God’s mission work in verse 2? </a:t>
            </a:r>
          </a:p>
          <a:p>
            <a:pPr lvl="1"/>
            <a:r>
              <a:rPr lang="en-US" dirty="0"/>
              <a:t>Two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11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A799C-8B82-1BF8-905C-55AFA9B54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2B35EF-D7E0-8058-9748-56D2D27C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Psalm 85:1–5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229C69-E571-C4E0-5737-E093AD79690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God’s attitude toward sin and iniquity among His people (vv. 3, 5)?</a:t>
            </a:r>
          </a:p>
          <a:p>
            <a:pPr lvl="1"/>
            <a:r>
              <a:rPr lang="en-US" dirty="0"/>
              <a:t>Wrath, anger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78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F3A05-5491-8EEF-92BC-A351D1241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229A0F-EA80-2636-7683-5C4CFBD8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 13:1–3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5BF4F-549A-EF8A-65B5-425609DC80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two things did the group do before sending out Paul and Barnabas in verse 3? </a:t>
            </a:r>
          </a:p>
          <a:p>
            <a:pPr lvl="1"/>
            <a:r>
              <a:rPr lang="en-US" dirty="0"/>
              <a:t>They fasted and prayed.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EBC0A-2A5E-6C58-C31E-8796588D9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1FD0EB-31DC-8608-EF73-9D29B0AA2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 to Minister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BB546-5382-A8E5-BFE3-6B95328243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629400" cy="3505200"/>
          </a:xfrm>
        </p:spPr>
        <p:txBody>
          <a:bodyPr>
            <a:normAutofit/>
          </a:bodyPr>
          <a:lstStyle/>
          <a:p>
            <a:r>
              <a:rPr lang="en-US" dirty="0"/>
              <a:t>Name some specific ways you could “hold the ropes” of a missionary your church supports.</a:t>
            </a:r>
          </a:p>
        </p:txBody>
      </p:sp>
    </p:spTree>
    <p:extLst>
      <p:ext uri="{BB962C8B-B14F-4D97-AF65-F5344CB8AC3E}">
        <p14:creationId xmlns:p14="http://schemas.microsoft.com/office/powerpoint/2010/main" val="200547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CD659-925B-8D90-47A7-B8E6D5196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FFE53-C00A-35CA-0485-A320E2280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 to Minister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14F192-CEF5-33A5-5CB5-843B1186D2D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Are you willing to serve as a missionary if God would clearly lead in that direction?</a:t>
            </a:r>
          </a:p>
        </p:txBody>
      </p:sp>
    </p:spTree>
    <p:extLst>
      <p:ext uri="{BB962C8B-B14F-4D97-AF65-F5344CB8AC3E}">
        <p14:creationId xmlns:p14="http://schemas.microsoft.com/office/powerpoint/2010/main" val="36763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A86B9-4DD1-5B99-FE70-605BB1782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1D6B9-7C75-A39A-8F29-93D317F2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 with Prayer</a:t>
            </a:r>
          </a:p>
        </p:txBody>
      </p:sp>
    </p:spTree>
    <p:extLst>
      <p:ext uri="{BB962C8B-B14F-4D97-AF65-F5344CB8AC3E}">
        <p14:creationId xmlns:p14="http://schemas.microsoft.com/office/powerpoint/2010/main" val="107540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92A83-48C4-B06F-F7A1-70B70B96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0255EA2-3CDA-CF1F-738C-243F7168F015}"/>
              </a:ext>
            </a:extLst>
          </p:cNvPr>
          <p:cNvPicPr>
            <a:picLocks noGrp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502828" y="-1085850"/>
            <a:ext cx="10149656" cy="634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4C324-90EB-2DD9-6891-922586F53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088F0A-EB4D-26B2-99BB-00D1674D6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Ephesians 6:18–20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9CE92-DE5B-FB4E-416D-899C5492C75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did Paul ask the Ephesians to pray for him? </a:t>
            </a:r>
          </a:p>
          <a:p>
            <a:pPr lvl="1"/>
            <a:r>
              <a:rPr lang="en-US" dirty="0"/>
              <a:t>Paul asked for the right words to speak and for fearlessness in his ministry.</a:t>
            </a:r>
          </a:p>
        </p:txBody>
      </p:sp>
    </p:spTree>
    <p:extLst>
      <p:ext uri="{BB962C8B-B14F-4D97-AF65-F5344CB8AC3E}">
        <p14:creationId xmlns:p14="http://schemas.microsoft.com/office/powerpoint/2010/main" val="117685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C6BC7-794F-8A10-BD1D-9BBA55B9A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7C7B6E-AA4B-E896-3501-4D2A367D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Ephesians 6:18–20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D26802-E41A-6154-3C44-8EBA6D97AB8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some ways you could pray for missionaries supported by your church?</a:t>
            </a:r>
          </a:p>
        </p:txBody>
      </p:sp>
    </p:spTree>
    <p:extLst>
      <p:ext uri="{BB962C8B-B14F-4D97-AF65-F5344CB8AC3E}">
        <p14:creationId xmlns:p14="http://schemas.microsoft.com/office/powerpoint/2010/main" val="315547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1C6E5-DC9D-3270-BF1E-5CA9AFC79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8B1060-C51D-DF99-0B4E-39500C90C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 Preaching </a:t>
            </a:r>
            <a:br>
              <a:rPr lang="en-US" dirty="0"/>
            </a:br>
            <a:r>
              <a:rPr lang="en-US" dirty="0"/>
              <a:t>the Word</a:t>
            </a:r>
          </a:p>
        </p:txBody>
      </p:sp>
    </p:spTree>
    <p:extLst>
      <p:ext uri="{BB962C8B-B14F-4D97-AF65-F5344CB8AC3E}">
        <p14:creationId xmlns:p14="http://schemas.microsoft.com/office/powerpoint/2010/main" val="33175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EC33B-B033-2B70-7B97-0D6C6A6E7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7B8E66-380F-1F33-BE23-44292A7D6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 13:1–5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3B794-64E1-942B-B006-8BB6615937E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/>
          </a:bodyPr>
          <a:lstStyle/>
          <a:p>
            <a:r>
              <a:rPr lang="en-US" dirty="0"/>
              <a:t>According to verse 5, what was Paul’s first activity upon arriving in the city of Salamis? </a:t>
            </a:r>
          </a:p>
          <a:p>
            <a:pPr lvl="1"/>
            <a:r>
              <a:rPr lang="en-US" dirty="0"/>
              <a:t>He proclaimed the Word of God. 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13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DBDBA0-BA22-5272-63AE-98F3F1C76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010227-B406-10D0-93C6-103908E9B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-446069"/>
            <a:ext cx="3886200" cy="588323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714F66-5B39-6C72-D93F-F1671145C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Adoniram </a:t>
            </a:r>
            <a:br>
              <a:rPr lang="en-US" sz="5400" dirty="0"/>
            </a:br>
            <a:r>
              <a:rPr lang="en-US" sz="5400" dirty="0"/>
              <a:t>Judson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510D91-2067-0E62-7CD2-5000B0165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Reading:</a:t>
            </a:r>
          </a:p>
        </p:txBody>
      </p:sp>
    </p:spTree>
    <p:extLst>
      <p:ext uri="{BB962C8B-B14F-4D97-AF65-F5344CB8AC3E}">
        <p14:creationId xmlns:p14="http://schemas.microsoft.com/office/powerpoint/2010/main" val="28896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90B29-4564-D7CD-A3B0-065D7FFDC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609AE8-7174-D004-7767-3DD42F16A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Psalm 85:1–5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45834B-733B-8249-F530-08C812B84B6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God respond </a:t>
            </a:r>
            <a:br>
              <a:rPr lang="en-US" dirty="0"/>
            </a:br>
            <a:r>
              <a:rPr lang="en-US" dirty="0"/>
              <a:t>to repentance from His </a:t>
            </a:r>
            <a:br>
              <a:rPr lang="en-US" dirty="0"/>
            </a:br>
            <a:r>
              <a:rPr lang="en-US" dirty="0"/>
              <a:t>people (vv. 2–3)? </a:t>
            </a:r>
          </a:p>
          <a:p>
            <a:pPr lvl="1"/>
            <a:r>
              <a:rPr lang="en-US" dirty="0"/>
              <a:t>He gives forgiveness </a:t>
            </a:r>
            <a:br>
              <a:rPr lang="en-US" dirty="0"/>
            </a:br>
            <a:r>
              <a:rPr lang="en-US" dirty="0"/>
              <a:t>and removes His wrath.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5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1311-E6F2-9AB6-D454-CE79C3B12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FD2FC7-60E2-66A1-BD17-919CC63A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Adoniram Judson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7CAC3-47DE-E018-CEF2-606A9DE4135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was significant about the Burman that Judson met?</a:t>
            </a:r>
          </a:p>
          <a:p>
            <a:pPr lvl="1"/>
            <a:r>
              <a:rPr lang="en-US" dirty="0"/>
              <a:t>He was the first Burman that Judson met who acknowledged the one eternal God.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6C6330-ECD5-41F2-CCC9-ABF45667BDE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8255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F3C38-7348-8D82-2ABA-44D169184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527A38-1848-6294-7235-7AAD26B3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Adoniram Judson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63180C-B776-C5EE-56DA-5CE00F3103B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did Judson give to the Burman? </a:t>
            </a:r>
          </a:p>
          <a:p>
            <a:pPr lvl="1"/>
            <a:r>
              <a:rPr lang="en-US" dirty="0"/>
              <a:t>A tract, a catechism, and a partial translation of the Gospel of Matthew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ACDC4A-9D64-049E-5B83-1A68C832A01F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02311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494BE-24D4-A10D-4272-2B4CE825F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63A7F1-4AE2-6158-2080-574A65ABA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150"/>
            <a:ext cx="7467600" cy="4267200"/>
          </a:xfrm>
        </p:spPr>
        <p:txBody>
          <a:bodyPr>
            <a:normAutofit/>
          </a:bodyPr>
          <a:lstStyle/>
          <a:p>
            <a:r>
              <a:rPr lang="en-US" dirty="0"/>
              <a:t>Imagine you oversee translating the Bible into a language that does not currently possess any Scripture.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book of the Bible would you translate first and why?</a:t>
            </a:r>
          </a:p>
        </p:txBody>
      </p:sp>
    </p:spTree>
    <p:extLst>
      <p:ext uri="{BB962C8B-B14F-4D97-AF65-F5344CB8AC3E}">
        <p14:creationId xmlns:p14="http://schemas.microsoft.com/office/powerpoint/2010/main" val="400887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EC5FD-AE44-9FCC-603F-014D8E735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A802B2-D91B-F446-A9EA-07BD196DD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Adoniram Judson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CBECD-84B3-F253-C40E-3E6E236D76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781800" cy="3505200"/>
          </a:xfrm>
        </p:spPr>
        <p:txBody>
          <a:bodyPr>
            <a:normAutofit/>
          </a:bodyPr>
          <a:lstStyle/>
          <a:p>
            <a:r>
              <a:rPr lang="en-US" dirty="0"/>
              <a:t>Judson alluded to a limited paper supply. In what ways do you think modern technology has helped Bible translation?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A44F41-853E-A64F-23DC-9CDDD5AC62B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52549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00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0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1DD07-AD47-4368-9DB9-45DF300CAD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Gospel Mobilized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2D859F-4F06-46AC-9BFB-798B9429CD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11</a:t>
            </a:r>
          </a:p>
        </p:txBody>
      </p:sp>
    </p:spTree>
    <p:extLst>
      <p:ext uri="{BB962C8B-B14F-4D97-AF65-F5344CB8AC3E}">
        <p14:creationId xmlns:p14="http://schemas.microsoft.com/office/powerpoint/2010/main" val="240978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89E0E7-7955-4507-8E23-D1CC652962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3690" y="502920"/>
            <a:ext cx="5756620" cy="85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9.87654E-7 L 0 -0.873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F197E-2EE1-DB93-793B-F9CA1C460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06CA2-695D-82FB-5AEF-3EF35DB8CE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9E64B8-AE13-C3B4-93F5-1DE6C76A3D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209550"/>
            <a:ext cx="3667124" cy="4889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8558DB6-B54F-57D2-B766-7F061195D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Alleviating</a:t>
            </a:r>
            <a:br>
              <a:rPr lang="en-US" sz="5400" dirty="0"/>
            </a:br>
            <a:r>
              <a:rPr lang="en-US" sz="5400" dirty="0"/>
              <a:t>Human</a:t>
            </a:r>
            <a:br>
              <a:rPr lang="en-US" sz="5400" dirty="0"/>
            </a:br>
            <a:r>
              <a:rPr lang="en-US" sz="5400" dirty="0"/>
              <a:t>Suffering</a:t>
            </a:r>
          </a:p>
        </p:txBody>
      </p:sp>
    </p:spTree>
    <p:extLst>
      <p:ext uri="{BB962C8B-B14F-4D97-AF65-F5344CB8AC3E}">
        <p14:creationId xmlns:p14="http://schemas.microsoft.com/office/powerpoint/2010/main" val="190317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AFF56-E961-C4DD-38DE-549A2CDEC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BC0263-3E00-0B1D-D09D-DDDF48AC5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Undeserving Seeking the Undeserving</a:t>
            </a:r>
          </a:p>
        </p:txBody>
      </p:sp>
    </p:spTree>
    <p:extLst>
      <p:ext uri="{BB962C8B-B14F-4D97-AF65-F5344CB8AC3E}">
        <p14:creationId xmlns:p14="http://schemas.microsoft.com/office/powerpoint/2010/main" val="192029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6D21596-9B14-51F8-9E83-CCD74E8F4E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38" y="1200150"/>
            <a:ext cx="643612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2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C22FA-30E2-BF3C-8BC9-1856BCEDD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9A336C-BF0A-F71E-131B-C2DFF7C0B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14:1–6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EF0C0-0676-444C-172A-1213E4DC8D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705600" cy="3505200"/>
          </a:xfrm>
        </p:spPr>
        <p:txBody>
          <a:bodyPr>
            <a:normAutofit/>
          </a:bodyPr>
          <a:lstStyle/>
          <a:p>
            <a:r>
              <a:rPr lang="en-US" dirty="0"/>
              <a:t>How did Jesus show that caring for people is more important than religious tradition? </a:t>
            </a:r>
          </a:p>
          <a:p>
            <a:pPr lvl="1"/>
            <a:r>
              <a:rPr lang="en-US" dirty="0"/>
              <a:t>He healed the man even though it was the Sabbath, a day on which tradition forbade healing.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2F9F3-25DD-E034-2617-DE94B4CEC344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421876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B9AB0-ED99-C128-921C-F7741E862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27E0B-D3BF-5BD7-2F7F-BF1C3CEB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14:7–11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6A623-71E0-2EE0-134D-00774B85492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were the people </a:t>
            </a:r>
            <a:br>
              <a:rPr lang="en-US" dirty="0"/>
            </a:br>
            <a:r>
              <a:rPr lang="en-US" dirty="0"/>
              <a:t>exhibiting pride? </a:t>
            </a:r>
          </a:p>
          <a:p>
            <a:pPr lvl="1"/>
            <a:r>
              <a:rPr lang="en-US" dirty="0"/>
              <a:t>The people fought to get the best seats.</a:t>
            </a:r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A233D4-31D5-EA1A-C887-354D7FF7AEDE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5285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69DB4-9B6A-76A4-31C4-557C8FE55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8C9BF4-8E61-03D0-EDD5-D6B4392BC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14:7–11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86FAF-01B0-2CE1-A38E-7F76C901A8B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248400" cy="3505200"/>
          </a:xfrm>
        </p:spPr>
        <p:txBody>
          <a:bodyPr>
            <a:normAutofit/>
          </a:bodyPr>
          <a:lstStyle/>
          <a:p>
            <a:r>
              <a:rPr lang="en-US" dirty="0"/>
              <a:t>According to verse 11, what typically happens to people who exalt themselves? </a:t>
            </a:r>
          </a:p>
          <a:p>
            <a:pPr lvl="1"/>
            <a:r>
              <a:rPr lang="en-US" dirty="0"/>
              <a:t>God will humble them.</a:t>
            </a:r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7FC901-EE2C-A918-D86F-FABC7FC20665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55665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B0BE8-5A6B-7CC6-F807-10EC4ED4C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CA6A13-FAF7-21AF-1779-C7585C9D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 straight for souls, and go for the worst.</a:t>
            </a:r>
          </a:p>
          <a:p>
            <a:endParaRPr lang="en-US" sz="2600" dirty="0"/>
          </a:p>
          <a:p>
            <a:pPr algn="r"/>
            <a:r>
              <a:rPr lang="en-US" sz="2600" dirty="0"/>
              <a:t>—A Sign in the Salvation Army Headquarters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54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B8995-75A1-CD87-7521-5A8D60C7B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E083A6-D890-96FA-1EFD-D41A5CA63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14:12–14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9EDF7-230E-6DDA-4381-13BD82AB5F2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practical way did Jesus suggest that the host could reflect the grace of God? </a:t>
            </a:r>
          </a:p>
          <a:p>
            <a:pPr lvl="1"/>
            <a:r>
              <a:rPr lang="en-US" dirty="0"/>
              <a:t>He could invite people to his banquet who couldn’t pay </a:t>
            </a:r>
            <a:br>
              <a:rPr lang="en-US" dirty="0"/>
            </a:br>
            <a:r>
              <a:rPr lang="en-US" dirty="0"/>
              <a:t>him back.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5B82FA-842B-D672-751B-9448FFAB6269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405831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07CA1-9DD8-3A8F-A587-2AB6F66DA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E6A74B-D007-FF1D-5CFE-EA2D85799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38150"/>
            <a:ext cx="7315200" cy="4267200"/>
          </a:xfrm>
        </p:spPr>
        <p:txBody>
          <a:bodyPr>
            <a:normAutofit/>
          </a:bodyPr>
          <a:lstStyle/>
          <a:p>
            <a:r>
              <a:rPr lang="en-US" dirty="0"/>
              <a:t>You may not be inviting people to feasts, but you can still show grace. What are some ways this could translate into ministry today?</a:t>
            </a:r>
          </a:p>
        </p:txBody>
      </p:sp>
    </p:spTree>
    <p:extLst>
      <p:ext uri="{BB962C8B-B14F-4D97-AF65-F5344CB8AC3E}">
        <p14:creationId xmlns:p14="http://schemas.microsoft.com/office/powerpoint/2010/main" val="307543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7CC8D-88C1-AA93-63D8-49349FCD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176D52-9814-DC98-7766-2DCF5FC0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Evangelists</a:t>
            </a:r>
          </a:p>
        </p:txBody>
      </p:sp>
    </p:spTree>
    <p:extLst>
      <p:ext uri="{BB962C8B-B14F-4D97-AF65-F5344CB8AC3E}">
        <p14:creationId xmlns:p14="http://schemas.microsoft.com/office/powerpoint/2010/main" val="84343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F8DC280-865E-08BD-0F2D-22A33C414B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9144000" cy="54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6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BA09D-7343-ACE5-4271-8F7DFD7E2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52CE9D-121B-D1B3-2087-F4F6DED1F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14:15–17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6DBB8-DF41-27F9-F260-7D563605FFE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Was this a small banquet?</a:t>
            </a:r>
          </a:p>
          <a:p>
            <a:pPr lvl="1"/>
            <a:r>
              <a:rPr lang="en-US"/>
              <a:t>No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0FF709-7F8F-CB64-2A41-D97DC24F72E7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52657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57454-A13F-ABCA-851A-23B64F0B6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75D60F-95CA-BF08-242B-4F0D8F2A8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14:15–17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A1096-C2E9-D7F2-9B81-73DCD3141F8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message did God give the servant to announce? </a:t>
            </a:r>
          </a:p>
          <a:p>
            <a:pPr lvl="1"/>
            <a:r>
              <a:rPr lang="en-US" dirty="0"/>
              <a:t>Come, for everything is </a:t>
            </a:r>
            <a:br>
              <a:rPr lang="en-US" dirty="0"/>
            </a:br>
            <a:r>
              <a:rPr lang="en-US" dirty="0"/>
              <a:t>now ready.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602F8B-09CE-17B6-1B7B-831DECE3142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66387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56B28-C8DF-B68A-F500-9DB35C4EB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D4E93B-C0D3-0117-EFDD-B0D64C75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Psalm 85:10–13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0AFD4-75E5-3757-B13A-12ED2604F8A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According to verse 10, what four virtues accompany revival? </a:t>
            </a:r>
          </a:p>
          <a:p>
            <a:pPr lvl="1"/>
            <a:r>
              <a:rPr lang="en-US" dirty="0"/>
              <a:t>(1) Love/mercy, </a:t>
            </a:r>
            <a:br>
              <a:rPr lang="en-US" dirty="0"/>
            </a:br>
            <a:r>
              <a:rPr lang="en-US" dirty="0"/>
              <a:t>(2) faithfulness/truth, </a:t>
            </a:r>
            <a:br>
              <a:rPr lang="en-US" dirty="0"/>
            </a:br>
            <a:r>
              <a:rPr lang="en-US" dirty="0"/>
              <a:t>(3) righteousness, </a:t>
            </a:r>
            <a:br>
              <a:rPr lang="en-US" dirty="0"/>
            </a:br>
            <a:r>
              <a:rPr lang="en-US" dirty="0"/>
              <a:t>(4) peace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AE84A0-0D4A-909C-4599-17304BF64ABD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417547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08133-C1E9-3FE7-07A0-3D9E28D72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8F774F-929C-4567-4E4F-9960FB63E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14:18–20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3D5FC-207F-7D61-8D10-FC2D51D3530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 fontScale="92500"/>
          </a:bodyPr>
          <a:lstStyle/>
          <a:p>
            <a:r>
              <a:rPr lang="en-US" spc="-30" dirty="0"/>
              <a:t>Beside each category of distraction, list the specific example Jesus gave. Then, list some modern-day examples in each category that may distract people from the gospel today.</a:t>
            </a:r>
          </a:p>
          <a:p>
            <a:pPr lvl="1"/>
            <a:r>
              <a:rPr lang="en-US" dirty="0"/>
              <a:t>Property: a field—a car, house, </a:t>
            </a:r>
            <a:br>
              <a:rPr lang="en-US" dirty="0"/>
            </a:br>
            <a:r>
              <a:rPr lang="en-US" dirty="0"/>
              <a:t>or device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D13475-4F13-2AAD-6BB1-F6E364D677D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5842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1BAA5-6C95-4705-A379-E375B19CD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944BA4-0F6F-7665-629C-EA600BAEA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14:18–20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966A9-15E2-3602-CC0D-5EAAAB5F418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 fontScale="92500"/>
          </a:bodyPr>
          <a:lstStyle/>
          <a:p>
            <a:r>
              <a:rPr lang="en-US" spc="-30" dirty="0"/>
              <a:t>Beside each category of distraction, list the specific example Jesus gave. Then, list some modern-day examples in each category that may distract people from the gospel today.</a:t>
            </a:r>
          </a:p>
          <a:p>
            <a:pPr lvl="1"/>
            <a:r>
              <a:rPr lang="en-US" dirty="0"/>
              <a:t>Possessions/Wealth: oxen—money, entertainment, hobbies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E8D3DC-71BE-5A45-DA54-4CB5AFDFC9B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4635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83811-662F-677F-0348-79AEC1746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3736D0-CBC3-AB52-9727-EE84A637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14:18–20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ADE5A8-F3C9-A309-3FEF-A677BCD639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6858000" cy="3505200"/>
          </a:xfrm>
        </p:spPr>
        <p:txBody>
          <a:bodyPr>
            <a:normAutofit fontScale="92500"/>
          </a:bodyPr>
          <a:lstStyle/>
          <a:p>
            <a:r>
              <a:rPr lang="en-US" spc="-30" dirty="0"/>
              <a:t>Beside each category of distraction, list the specific example Jesus gave. Then, list some modern-day examples in each category that may distract people from the gospel today.</a:t>
            </a:r>
          </a:p>
          <a:p>
            <a:pPr lvl="1"/>
            <a:r>
              <a:rPr lang="en-US" dirty="0"/>
              <a:t>Relationships: a wife—friends, classmates, coworkers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F7064-1683-34F3-DEC5-3945BCC0FDB0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32968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0355-647A-BB0B-8CA0-EF1FD64E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74B285-4520-75A0-9D01-53F06C43C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14:21–24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806D2-262C-9F83-E976-B487BF5E523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In your own words, describe the kinds of guests who finally filled the banquet hall. </a:t>
            </a:r>
          </a:p>
          <a:p>
            <a:pPr lvl="1"/>
            <a:r>
              <a:rPr lang="en-US"/>
              <a:t>They were the poor and weak, people often overlooked and ignored by society.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70C07B-D0D0-EB8A-F909-0D4DAA169DF4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636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18683-2618-EDFB-8E45-43A77539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5CAF62-5F84-03DB-0AF4-2CD62A16F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Luke 14:21–24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206E0-0BC3-885A-154F-DE7F6C2592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How should this parable influence the way you share the gospel—God’s invitation? </a:t>
            </a:r>
          </a:p>
          <a:p>
            <a:pPr lvl="1"/>
            <a:r>
              <a:rPr lang="en-US"/>
              <a:t>It should remind us that we need to be giving the gospel to everyone. We shouldn’t prescreen someone before telling them about Jesus.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BBFA7-1CE5-00D4-831A-BF100955AAAF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98050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65476-10C1-3809-7CFB-DFFC2D210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C353F5-6AD8-9BA3-2313-B706AD79E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But I want to say right here, don’t any one of you go out saying the Son of God never sought for your soul. </a:t>
            </a:r>
          </a:p>
          <a:p>
            <a:endParaRPr lang="en-US" sz="2600" dirty="0"/>
          </a:p>
          <a:p>
            <a:pPr algn="r"/>
            <a:r>
              <a:rPr lang="en-US" sz="2600" dirty="0"/>
              <a:t>—D. L. Moody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BA03F-5274-4810-92C1-2F2BD65EE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6DDCBA-D9BA-D486-141B-95A437F52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 at James 1:27 and discuss how it applies to the theme of this lesson.</a:t>
            </a:r>
          </a:p>
        </p:txBody>
      </p:sp>
    </p:spTree>
    <p:extLst>
      <p:ext uri="{BB962C8B-B14F-4D97-AF65-F5344CB8AC3E}">
        <p14:creationId xmlns:p14="http://schemas.microsoft.com/office/powerpoint/2010/main" val="101863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7976E-5237-996A-062B-BB84912C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59C7B-7024-98A6-98A0-5EBB73AD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Angelina Grimke, </a:t>
            </a:r>
            <a:br>
              <a:rPr lang="en-US" sz="5400" dirty="0"/>
            </a:br>
            <a:r>
              <a:rPr lang="en-US" sz="5400" i="1" dirty="0"/>
              <a:t>“An Appeal to the Christian Women </a:t>
            </a:r>
            <a:br>
              <a:rPr lang="en-US" sz="5400" i="1" dirty="0"/>
            </a:br>
            <a:r>
              <a:rPr lang="en-US" sz="5400" i="1" dirty="0"/>
              <a:t>of the South”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8A6F4-472C-317A-CEDC-08F1D78911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Further Reading:</a:t>
            </a:r>
          </a:p>
        </p:txBody>
      </p:sp>
    </p:spTree>
    <p:extLst>
      <p:ext uri="{BB962C8B-B14F-4D97-AF65-F5344CB8AC3E}">
        <p14:creationId xmlns:p14="http://schemas.microsoft.com/office/powerpoint/2010/main" val="270268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7D284-69E9-5B29-9901-8AABBC2B6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C2DB87-0488-0B1E-79BA-8CCA5A4CD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Angelina Grimke, “An Appeal to the Christian Women . . .”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70BE5-7FF9-AE1C-CC9B-44C611E2557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3000" y="1276350"/>
            <a:ext cx="7010400" cy="3505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your own words, summarize the case that the Grimke sisters make from Scripture to protest the practice of slavery.</a:t>
            </a:r>
          </a:p>
          <a:p>
            <a:pPr lvl="1"/>
            <a:r>
              <a:rPr lang="en-US" dirty="0"/>
              <a:t>Nowhere does Scripture say that God gave humans supreme dominion over other humans.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445259-5414-5E9D-4589-FAE75D16C373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158620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B6690-CC16-CA49-B9EE-8E528A63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9C7E9F-5869-57DD-DD15-577CED110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Angelina Grimke, “An Appeal to the Christian Women . . .”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ED6B2-DB8F-60BF-A10E-A82C30C76A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“ultimate appeal” in the excerpt above should be the guiding standard for every action we undertake?</a:t>
            </a:r>
          </a:p>
          <a:p>
            <a:pPr lvl="1"/>
            <a:r>
              <a:rPr lang="en-US" dirty="0"/>
              <a:t>The Bible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CF5FC3-95F9-0B8B-DD30-5A54D3B41DF7}"/>
              </a:ext>
            </a:extLst>
          </p:cNvPr>
          <p:cNvSpPr txBox="1"/>
          <p:nvPr/>
        </p:nvSpPr>
        <p:spPr>
          <a:xfrm>
            <a:off x="6236208" y="71323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2400" b="0" i="1" dirty="0"/>
          </a:p>
        </p:txBody>
      </p:sp>
    </p:spTree>
    <p:extLst>
      <p:ext uri="{BB962C8B-B14F-4D97-AF65-F5344CB8AC3E}">
        <p14:creationId xmlns:p14="http://schemas.microsoft.com/office/powerpoint/2010/main" val="252971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Basic Sty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l">
          <a:defRPr sz="2400" b="0" i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Animated Q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l">
          <a:defRPr sz="2400" b="0" i="1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2833</Words>
  <Application>Microsoft Macintosh PowerPoint</Application>
  <PresentationFormat>On-screen Show (16:9)</PresentationFormat>
  <Paragraphs>296</Paragraphs>
  <Slides>149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149</vt:i4>
      </vt:variant>
    </vt:vector>
  </HeadingPairs>
  <TitlesOfParts>
    <vt:vector size="154" baseType="lpstr">
      <vt:lpstr>Arial</vt:lpstr>
      <vt:lpstr>Trebuchet MS</vt:lpstr>
      <vt:lpstr>Palatino Linotype</vt:lpstr>
      <vt:lpstr>Basic Styles</vt:lpstr>
      <vt:lpstr>Animated QA</vt:lpstr>
      <vt:lpstr>PowerPoint Presentation</vt:lpstr>
      <vt:lpstr>Arise, My Soul, Arise!</vt:lpstr>
      <vt:lpstr>PowerPoint Presentation</vt:lpstr>
      <vt:lpstr>The Reviving Work of the Spirit</vt:lpstr>
      <vt:lpstr>Revival in  the Bible</vt:lpstr>
      <vt:lpstr>Psalm 85:1–5</vt:lpstr>
      <vt:lpstr>Psalm 85:1–5</vt:lpstr>
      <vt:lpstr>PowerPoint Presentation</vt:lpstr>
      <vt:lpstr>Psalm 85:10–13</vt:lpstr>
      <vt:lpstr>PowerPoint Presentation</vt:lpstr>
      <vt:lpstr>Revival in Britian</vt:lpstr>
      <vt:lpstr>PowerPoint Presentation</vt:lpstr>
      <vt:lpstr>Romans 10:1–4</vt:lpstr>
      <vt:lpstr>Romans 10:1–4</vt:lpstr>
      <vt:lpstr>Romans 10:1–4</vt:lpstr>
      <vt:lpstr>PowerPoint Presentation</vt:lpstr>
      <vt:lpstr>PowerPoint Presentation</vt:lpstr>
      <vt:lpstr>Revival in the American Colonies</vt:lpstr>
      <vt:lpstr>PowerPoint Presentation</vt:lpstr>
      <vt:lpstr>PowerPoint Presentation</vt:lpstr>
      <vt:lpstr>PowerPoint Presentation</vt:lpstr>
      <vt:lpstr>Psalm 85:11–13</vt:lpstr>
      <vt:lpstr>Philis Wheatley,  “On the Death of Rev. Mr. George Whitefield”</vt:lpstr>
      <vt:lpstr>Phillis Wheatley,  “On the Death . . .”</vt:lpstr>
      <vt:lpstr>PowerPoint Presentation</vt:lpstr>
      <vt:lpstr>PowerPoint Presentation</vt:lpstr>
      <vt:lpstr>PowerPoint Presentation</vt:lpstr>
      <vt:lpstr>A Century  of Song</vt:lpstr>
      <vt:lpstr>PowerPoint Presentation</vt:lpstr>
      <vt:lpstr>Hymn Writers</vt:lpstr>
      <vt:lpstr>Singing as Part of Sanctification</vt:lpstr>
      <vt:lpstr>Eph. 5:18–21; Col. 3:15–17</vt:lpstr>
      <vt:lpstr>Singing as Part of Sanctification</vt:lpstr>
      <vt:lpstr>Singing as Part of Sanctification</vt:lpstr>
      <vt:lpstr>Singing as Part of Sanctification</vt:lpstr>
      <vt:lpstr>God’s People  Sing Together</vt:lpstr>
      <vt:lpstr>God’s People Sing Together</vt:lpstr>
      <vt:lpstr>PowerPoint Presentation</vt:lpstr>
      <vt:lpstr>God’s People  Sing Praise</vt:lpstr>
      <vt:lpstr>Colossians 3:15–17</vt:lpstr>
      <vt:lpstr>Colossians 3:15–17</vt:lpstr>
      <vt:lpstr>God’s People  Sing Truth</vt:lpstr>
      <vt:lpstr>PowerPoint Presentation</vt:lpstr>
      <vt:lpstr>PowerPoint Presentation</vt:lpstr>
      <vt:lpstr>God’s People Sing Truth</vt:lpstr>
      <vt:lpstr>William Cowper</vt:lpstr>
      <vt:lpstr>William Cowper, “God Moves in a Mysterious Way”</vt:lpstr>
      <vt:lpstr>William Cowper, “God Moves in a Mysterious Way”</vt:lpstr>
      <vt:lpstr>William Cowper, “God Moves in a Mysterious Way”</vt:lpstr>
      <vt:lpstr>PowerPoint Presentation</vt:lpstr>
      <vt:lpstr>PowerPoint Presentation</vt:lpstr>
      <vt:lpstr>PowerPoint Presentation</vt:lpstr>
      <vt:lpstr>Attempting Great Things for God</vt:lpstr>
      <vt:lpstr>PowerPoint Presentation</vt:lpstr>
      <vt:lpstr>The Careys</vt:lpstr>
      <vt:lpstr>PowerPoint Presentation</vt:lpstr>
      <vt:lpstr>Sent to Minister</vt:lpstr>
      <vt:lpstr>Acts 13:1–3</vt:lpstr>
      <vt:lpstr>Acts 13:1–3</vt:lpstr>
      <vt:lpstr>Acts 13:1–3</vt:lpstr>
      <vt:lpstr>Sent to Minister</vt:lpstr>
      <vt:lpstr>Sent to Minister</vt:lpstr>
      <vt:lpstr>Sent with Prayer</vt:lpstr>
      <vt:lpstr>PowerPoint Presentation</vt:lpstr>
      <vt:lpstr>Ephesians 6:18–20</vt:lpstr>
      <vt:lpstr>Ephesians 6:18–20</vt:lpstr>
      <vt:lpstr>Sent Preaching  the Word</vt:lpstr>
      <vt:lpstr>Acts 13:1–5</vt:lpstr>
      <vt:lpstr>Adoniram  Judson</vt:lpstr>
      <vt:lpstr>Adoniram Judson</vt:lpstr>
      <vt:lpstr>Adoniram Judson</vt:lpstr>
      <vt:lpstr>PowerPoint Presentation</vt:lpstr>
      <vt:lpstr>Adoniram Judson</vt:lpstr>
      <vt:lpstr>PowerPoint Presentation</vt:lpstr>
      <vt:lpstr>PowerPoint Presentation</vt:lpstr>
      <vt:lpstr>The Gospel Mobilized</vt:lpstr>
      <vt:lpstr>PowerPoint Presentation</vt:lpstr>
      <vt:lpstr>Alleviating Human Suffering</vt:lpstr>
      <vt:lpstr>The Undeserving Seeking the Undeserving</vt:lpstr>
      <vt:lpstr>Luke 14:1–6</vt:lpstr>
      <vt:lpstr>Luke 14:7–11</vt:lpstr>
      <vt:lpstr>Luke 14:7–11</vt:lpstr>
      <vt:lpstr>PowerPoint Presentation</vt:lpstr>
      <vt:lpstr>Luke 14:12–14</vt:lpstr>
      <vt:lpstr>PowerPoint Presentation</vt:lpstr>
      <vt:lpstr>The Evangelists</vt:lpstr>
      <vt:lpstr>PowerPoint Presentation</vt:lpstr>
      <vt:lpstr>Luke 14:15–17</vt:lpstr>
      <vt:lpstr>Luke 14:15–17</vt:lpstr>
      <vt:lpstr>Luke 14:18–20</vt:lpstr>
      <vt:lpstr>Luke 14:18–20</vt:lpstr>
      <vt:lpstr>Luke 14:18–20</vt:lpstr>
      <vt:lpstr>Luke 14:21–24</vt:lpstr>
      <vt:lpstr>Luke 14:21–24</vt:lpstr>
      <vt:lpstr>PowerPoint Presentation</vt:lpstr>
      <vt:lpstr>PowerPoint Presentation</vt:lpstr>
      <vt:lpstr>Angelina Grimke,  “An Appeal to the Christian Women  of the South”</vt:lpstr>
      <vt:lpstr>Angelina Grimke, “An Appeal to the Christian Women . . .”</vt:lpstr>
      <vt:lpstr>Angelina Grimke, “An Appeal to the Christian Women . . .”</vt:lpstr>
      <vt:lpstr>PowerPoint Presentation</vt:lpstr>
      <vt:lpstr>PowerPoint Presentation</vt:lpstr>
      <vt:lpstr>PowerPoint Presentation</vt:lpstr>
      <vt:lpstr>The Battle with Theological Liberalism</vt:lpstr>
      <vt:lpstr>PowerPoint Presentation</vt:lpstr>
      <vt:lpstr>Opposing False Teaching</vt:lpstr>
      <vt:lpstr>The Foundation  of Truth</vt:lpstr>
      <vt:lpstr>Jude 1–3</vt:lpstr>
      <vt:lpstr>Jude 1–3</vt:lpstr>
      <vt:lpstr>Jude 1–3</vt:lpstr>
      <vt:lpstr>Jude 1–3</vt:lpstr>
      <vt:lpstr>How Error  Creeps In</vt:lpstr>
      <vt:lpstr>Jude 4</vt:lpstr>
      <vt:lpstr>Jude 16</vt:lpstr>
      <vt:lpstr>PowerPoint Presentation</vt:lpstr>
      <vt:lpstr>Responding to False Teaching</vt:lpstr>
      <vt:lpstr>Jude 5–7</vt:lpstr>
      <vt:lpstr>Jude 10–12</vt:lpstr>
      <vt:lpstr>Jude 17–19</vt:lpstr>
      <vt:lpstr>Jude 17–19</vt:lpstr>
      <vt:lpstr>PowerPoint Presentation</vt:lpstr>
      <vt:lpstr>Charles H. Spurgeon</vt:lpstr>
      <vt:lpstr>Charles H. Spurgeon</vt:lpstr>
      <vt:lpstr>Charles H. Spurgeon</vt:lpstr>
      <vt:lpstr>PowerPoint Presentation</vt:lpstr>
      <vt:lpstr>PowerPoint Presentation</vt:lpstr>
      <vt:lpstr>PowerPoint Presentation</vt:lpstr>
      <vt:lpstr>To Every Tribe and Tongue</vt:lpstr>
      <vt:lpstr>PowerPoint Presentation</vt:lpstr>
      <vt:lpstr>1910 World Missionary Conference</vt:lpstr>
      <vt:lpstr>The Grand Vision</vt:lpstr>
      <vt:lpstr>Revelation 7:9</vt:lpstr>
      <vt:lpstr>Revelation 7:9</vt:lpstr>
      <vt:lpstr>PowerPoint Presentation</vt:lpstr>
      <vt:lpstr>PowerPoint Presentation</vt:lpstr>
      <vt:lpstr>Praising God in Every Language</vt:lpstr>
      <vt:lpstr>Revelation 7:10–14</vt:lpstr>
      <vt:lpstr>Revelation 7:10–14</vt:lpstr>
      <vt:lpstr>Praising God in  Every Language</vt:lpstr>
      <vt:lpstr>Together Forever with Christ</vt:lpstr>
      <vt:lpstr>Revelation 7:15</vt:lpstr>
      <vt:lpstr>Revelation 7:15</vt:lpstr>
      <vt:lpstr>Revelation 7:17</vt:lpstr>
      <vt:lpstr>Population of Christians Around the World</vt:lpstr>
      <vt:lpstr>Dora Yü</vt:lpstr>
      <vt:lpstr>Dora Yü</vt:lpstr>
      <vt:lpstr>Dora Yü</vt:lpstr>
      <vt:lpstr>Dora Yü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2018-10-05T13:33:34Z</dcterms:created>
  <dcterms:modified xsi:type="dcterms:W3CDTF">2026-08-05T15:56:19Z</dcterms:modified>
</cp:coreProperties>
</file>